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5" r:id="rId4"/>
    <p:sldId id="265" r:id="rId5"/>
    <p:sldId id="257" r:id="rId6"/>
    <p:sldId id="258" r:id="rId7"/>
    <p:sldId id="264" r:id="rId8"/>
    <p:sldId id="266" r:id="rId9"/>
    <p:sldId id="286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60" r:id="rId18"/>
    <p:sldId id="273" r:id="rId19"/>
    <p:sldId id="274" r:id="rId20"/>
    <p:sldId id="275" r:id="rId21"/>
    <p:sldId id="276" r:id="rId22"/>
    <p:sldId id="277" r:id="rId23"/>
    <p:sldId id="284" r:id="rId24"/>
    <p:sldId id="262" r:id="rId25"/>
    <p:sldId id="278" r:id="rId26"/>
    <p:sldId id="279" r:id="rId27"/>
    <p:sldId id="280" r:id="rId28"/>
    <p:sldId id="263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2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1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1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9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3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9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79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50.statcan.gc.ca/n1/pub/45-28-0001/2020001/article/00026-eng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ronavirus: How to avoid physical health problems when working ...">
            <a:extLst>
              <a:ext uri="{FF2B5EF4-FFF2-40B4-BE49-F238E27FC236}">
                <a16:creationId xmlns:a16="http://schemas.microsoft.com/office/drawing/2014/main" id="{81EC8188-AE99-4404-9C9C-C501BDBB7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044BF-2196-4089-853A-AE56BD9DC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425976"/>
            <a:ext cx="6267376" cy="2306638"/>
          </a:xfrm>
        </p:spPr>
        <p:txBody>
          <a:bodyPr anchor="b">
            <a:no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Helping Employees Manage Pain and Stay Healthy in a Remote World</a:t>
            </a:r>
            <a:endParaRPr lang="en-CA" sz="4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DBF4F-FE85-49E7-8CCA-035058D0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2824924"/>
            <a:ext cx="4023359" cy="120814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Bookman Old Style" panose="02050604050505020204" pitchFamily="18" charset="0"/>
              </a:rPr>
              <a:t>By Alex Gurba PT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0106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D50E4-80AD-480C-A01C-639B6649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pPr algn="ctr"/>
            <a:r>
              <a:rPr lang="en-CA" sz="2600">
                <a:latin typeface="Bookman Old Style" panose="02050604050505020204" pitchFamily="18" charset="0"/>
              </a:rPr>
              <a:t>Raise Your </a:t>
            </a:r>
            <a:r>
              <a:rPr lang="en-CA" sz="2600" dirty="0">
                <a:latin typeface="Bookman Old Style" panose="02050604050505020204" pitchFamily="18" charset="0"/>
              </a:rPr>
              <a:t>M</a:t>
            </a:r>
            <a:r>
              <a:rPr lang="en-CA" sz="2600">
                <a:latin typeface="Bookman Old Style" panose="02050604050505020204" pitchFamily="18" charset="0"/>
              </a:rPr>
              <a:t>onitor</a:t>
            </a:r>
            <a:r>
              <a:rPr lang="en-CA" sz="2600" dirty="0">
                <a:latin typeface="Bookman Old Style" panose="02050604050505020204" pitchFamily="18" charset="0"/>
              </a:rPr>
              <a:t>, </a:t>
            </a:r>
            <a:br>
              <a:rPr lang="en-CA" sz="2600">
                <a:latin typeface="Bookman Old Style" panose="02050604050505020204" pitchFamily="18" charset="0"/>
              </a:rPr>
            </a:br>
            <a:r>
              <a:rPr lang="en-CA" sz="2600">
                <a:latin typeface="Bookman Old Style" panose="02050604050505020204" pitchFamily="18" charset="0"/>
              </a:rPr>
              <a:t>Bring it </a:t>
            </a:r>
            <a:r>
              <a:rPr lang="en-CA" sz="2600" dirty="0">
                <a:latin typeface="Bookman Old Style" panose="02050604050505020204" pitchFamily="18" charset="0"/>
              </a:rPr>
              <a:t>C</a:t>
            </a:r>
            <a:r>
              <a:rPr lang="en-CA" sz="2600">
                <a:latin typeface="Bookman Old Style" panose="02050604050505020204" pitchFamily="18" charset="0"/>
              </a:rPr>
              <a:t>loser / Make it Bigger</a:t>
            </a:r>
            <a:br>
              <a:rPr lang="en-CA" sz="2600" dirty="0">
                <a:latin typeface="Bookman Old Style" panose="02050604050505020204" pitchFamily="18" charset="0"/>
              </a:rPr>
            </a:br>
            <a:endParaRPr lang="en-CA" sz="26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dell 4k monitor">
            <a:extLst>
              <a:ext uri="{FF2B5EF4-FFF2-40B4-BE49-F238E27FC236}">
                <a16:creationId xmlns:a16="http://schemas.microsoft.com/office/drawing/2014/main" id="{DBE137A4-8B75-419F-A84C-19ACF1FF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308296"/>
            <a:ext cx="5785543" cy="38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Content Placeholder 7175">
            <a:extLst>
              <a:ext uri="{FF2B5EF4-FFF2-40B4-BE49-F238E27FC236}">
                <a16:creationId xmlns:a16="http://schemas.microsoft.com/office/drawing/2014/main" id="{FAE47F9D-184F-46B9-9837-A14AD711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10" y="2217906"/>
            <a:ext cx="4434721" cy="41384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>
              <a:latin typeface="Bookman Old Style" panose="02050604050505020204" pitchFamily="18" charset="0"/>
            </a:endParaRPr>
          </a:p>
          <a:p>
            <a:r>
              <a:rPr lang="en-US" sz="2200" dirty="0">
                <a:latin typeface="Bookman Old Style" panose="02050604050505020204" pitchFamily="18" charset="0"/>
              </a:rPr>
              <a:t>Eyes at mid-screen level</a:t>
            </a:r>
          </a:p>
          <a:p>
            <a:endParaRPr lang="en-US" sz="2200" b="1" dirty="0">
              <a:latin typeface="Bookman Old Style" panose="02050604050505020204" pitchFamily="18" charset="0"/>
            </a:endParaRPr>
          </a:p>
          <a:p>
            <a:r>
              <a:rPr lang="en-US" sz="2200" dirty="0">
                <a:latin typeface="Bookman Old Style" panose="02050604050505020204" pitchFamily="18" charset="0"/>
              </a:rPr>
              <a:t>About 2 feet away</a:t>
            </a:r>
          </a:p>
          <a:p>
            <a:endParaRPr lang="en-US" sz="2200" b="1" dirty="0">
              <a:latin typeface="Bookman Old Style" panose="02050604050505020204" pitchFamily="18" charset="0"/>
            </a:endParaRPr>
          </a:p>
          <a:p>
            <a:r>
              <a:rPr lang="en-US" sz="2200" dirty="0">
                <a:latin typeface="Bookman Old Style" panose="02050604050505020204" pitchFamily="18" charset="0"/>
              </a:rPr>
              <a:t>Riser and an external mouse and keyboard for laptop</a:t>
            </a:r>
          </a:p>
          <a:p>
            <a:endParaRPr lang="en-US" sz="2200" dirty="0">
              <a:latin typeface="Bookman Old Style" panose="02050604050505020204" pitchFamily="18" charset="0"/>
            </a:endParaRPr>
          </a:p>
          <a:p>
            <a:r>
              <a:rPr lang="en-US" sz="2200" dirty="0">
                <a:latin typeface="Bookman Old Style" panose="02050604050505020204" pitchFamily="18" charset="0"/>
              </a:rPr>
              <a:t>Use TV as monitor</a:t>
            </a:r>
          </a:p>
          <a:p>
            <a:endParaRPr lang="en-US" sz="1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279C4-0F51-406E-A917-648E70A2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250826"/>
            <a:ext cx="4395340" cy="1716255"/>
          </a:xfrm>
        </p:spPr>
        <p:txBody>
          <a:bodyPr anchor="b">
            <a:normAutofit/>
          </a:bodyPr>
          <a:lstStyle/>
          <a:p>
            <a:pPr algn="ctr"/>
            <a:r>
              <a:rPr lang="en-CA" sz="5400" dirty="0">
                <a:latin typeface="Bookman Old Style" panose="02050604050505020204" pitchFamily="18" charset="0"/>
              </a:rPr>
              <a:t>The Weight of The 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42 Pound Head - Erik Dalton Blog">
            <a:extLst>
              <a:ext uri="{FF2B5EF4-FFF2-40B4-BE49-F238E27FC236}">
                <a16:creationId xmlns:a16="http://schemas.microsoft.com/office/drawing/2014/main" id="{A5D6A1B8-5BC8-402E-9F7B-F0E50522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0" y="622851"/>
            <a:ext cx="5779911" cy="54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8640B0DF-D3C2-42D2-BB81-487DDE8B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217906"/>
            <a:ext cx="5211016" cy="3705816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Understand the WHY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Weight of head increases as we slouch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No wonder your neck and shoulders feel like rocks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Reduce leaning forward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riverless trucks move all iron ore at Rio Tinto's Pilbara mines ...">
            <a:extLst>
              <a:ext uri="{FF2B5EF4-FFF2-40B4-BE49-F238E27FC236}">
                <a16:creationId xmlns:a16="http://schemas.microsoft.com/office/drawing/2014/main" id="{00AB7752-A892-43E5-A6E4-9C7ADDD98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6" r="-1" b="5703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51A75-CBBE-4609-927A-5C8B1E18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0" y="5392555"/>
            <a:ext cx="9631671" cy="14886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0" kern="1200" cap="all" baseline="0" dirty="0">
                <a:solidFill>
                  <a:schemeClr val="bg1"/>
                </a:solidFill>
                <a:latin typeface="Bookman Old Style" panose="02050604050505020204" pitchFamily="18" charset="0"/>
              </a:rPr>
              <a:t>Ultimate Position Utilizing These Strategies</a:t>
            </a:r>
          </a:p>
        </p:txBody>
      </p:sp>
    </p:spTree>
    <p:extLst>
      <p:ext uri="{BB962C8B-B14F-4D97-AF65-F5344CB8AC3E}">
        <p14:creationId xmlns:p14="http://schemas.microsoft.com/office/powerpoint/2010/main" val="234701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8CCB-A106-4486-BFCA-B61326B2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9155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Change Positions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2CA8CE-CCA5-44B0-AF9F-A8DB43683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/>
              <a:t>Work in standing</a:t>
            </a:r>
          </a:p>
          <a:p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508A4A-F5F9-4CDE-8C70-6E9F7C054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50140"/>
            <a:ext cx="5183188" cy="823912"/>
          </a:xfrm>
        </p:spPr>
        <p:txBody>
          <a:bodyPr/>
          <a:lstStyle/>
          <a:p>
            <a:pPr algn="ctr"/>
            <a:r>
              <a:rPr lang="en-CA" dirty="0"/>
              <a:t>Or even lying down</a:t>
            </a: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215029F6-2C2E-44B5-8B35-3C8ABD6A2F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074052"/>
            <a:ext cx="5157786" cy="41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Blonde woman lying on sofa working with laptop at home | Premium Photo">
            <a:extLst>
              <a:ext uri="{FF2B5EF4-FFF2-40B4-BE49-F238E27FC236}">
                <a16:creationId xmlns:a16="http://schemas.microsoft.com/office/drawing/2014/main" id="{01B0D6D3-7529-42F2-94F6-BAE11631D3C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01" y="2074052"/>
            <a:ext cx="6165195" cy="41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1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7613E-0F16-4150-A1DF-22BE4DD0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Take Breaks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ere's proof that open office layouts don't work, and how to fix ...">
            <a:extLst>
              <a:ext uri="{FF2B5EF4-FFF2-40B4-BE49-F238E27FC236}">
                <a16:creationId xmlns:a16="http://schemas.microsoft.com/office/drawing/2014/main" id="{DFAC0125-1924-4A1E-A36D-96588F22FA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13627"/>
            <a:ext cx="5779911" cy="38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65272A-59CF-42CC-AA75-DE3DC509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Much harder than it sounds when working at home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latin typeface="Bookman Old Style" panose="02050604050505020204" pitchFamily="18" charset="0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Missing the “water-cooler talk”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7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5C97F-0B74-45B0-98BF-EF18820D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812889"/>
          </a:xfrm>
        </p:spPr>
        <p:txBody>
          <a:bodyPr anchor="b">
            <a:normAutofit/>
          </a:bodyPr>
          <a:lstStyle/>
          <a:p>
            <a:r>
              <a:rPr lang="en-CA" sz="4800" dirty="0">
                <a:latin typeface="Bookman Old Style" panose="02050604050505020204" pitchFamily="18" charset="0"/>
              </a:rPr>
              <a:t>Keep Moving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292" name="Picture 4" descr="Seated Thoracic Extension - YouTube">
            <a:extLst>
              <a:ext uri="{FF2B5EF4-FFF2-40B4-BE49-F238E27FC236}">
                <a16:creationId xmlns:a16="http://schemas.microsoft.com/office/drawing/2014/main" id="{5A882762-EB65-4822-99E1-8499E74F3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28207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F405-9A95-444C-865A-204424CC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6" y="1562696"/>
            <a:ext cx="4195672" cy="4546556"/>
          </a:xfrm>
        </p:spPr>
        <p:txBody>
          <a:bodyPr anchor="t">
            <a:noAutofit/>
          </a:bodyPr>
          <a:lstStyle/>
          <a:p>
            <a:r>
              <a:rPr lang="en-CA" sz="2400" dirty="0">
                <a:latin typeface="Bookman Old Style" panose="02050604050505020204" pitchFamily="18" charset="0"/>
              </a:rPr>
              <a:t>Even the best ergonomic position will hurt eventually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b="1" dirty="0">
                <a:latin typeface="Bookman Old Style" panose="02050604050505020204" pitchFamily="18" charset="0"/>
              </a:rPr>
              <a:t>Movement</a:t>
            </a:r>
            <a:r>
              <a:rPr lang="en-CA" sz="2400" dirty="0">
                <a:latin typeface="Bookman Old Style" panose="02050604050505020204" pitchFamily="18" charset="0"/>
              </a:rPr>
              <a:t> is the ultimate key to staying pain free and healthy at work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Stretch </a:t>
            </a:r>
            <a:r>
              <a:rPr lang="en-CA" sz="2400" b="1" dirty="0">
                <a:latin typeface="Bookman Old Style" panose="02050604050505020204" pitchFamily="18" charset="0"/>
              </a:rPr>
              <a:t>backward</a:t>
            </a:r>
            <a:r>
              <a:rPr lang="en-CA" sz="2400" dirty="0">
                <a:latin typeface="Bookman Old Style" panose="02050604050505020204" pitchFamily="18" charset="0"/>
              </a:rPr>
              <a:t> to balance out natural forward positions/moves</a:t>
            </a:r>
          </a:p>
        </p:txBody>
      </p:sp>
      <p:sp>
        <p:nvSpPr>
          <p:cNvPr id="8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46EC8-B926-4F2B-B329-4368E3DF6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85" y="1598246"/>
            <a:ext cx="5040221" cy="3626217"/>
          </a:xfrm>
        </p:spPr>
        <p:txBody>
          <a:bodyPr anchor="t">
            <a:normAutofit/>
          </a:bodyPr>
          <a:lstStyle/>
          <a:p>
            <a:pPr algn="ctr"/>
            <a:r>
              <a:rPr lang="en-CA" sz="3600" b="0" dirty="0">
                <a:solidFill>
                  <a:schemeClr val="bg1"/>
                </a:solidFill>
                <a:latin typeface="Bookman Old Style" panose="02050604050505020204" pitchFamily="18" charset="0"/>
              </a:rPr>
              <a:t>Self-Management Strategies when dealing with neck, back and other types of 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05DA1-1E1A-4332-AA72-ED632CC01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412417" cy="1031537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Circ-De-Soleil at your desk not required</a:t>
            </a:r>
          </a:p>
        </p:txBody>
      </p:sp>
      <p:sp>
        <p:nvSpPr>
          <p:cNvPr id="7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15 Simple And Quick Office Stretches To Boost Work Efficiency">
            <a:extLst>
              <a:ext uri="{FF2B5EF4-FFF2-40B4-BE49-F238E27FC236}">
                <a16:creationId xmlns:a16="http://schemas.microsoft.com/office/drawing/2014/main" id="{6434E164-C659-425D-A314-DA658BFC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6" y="1782939"/>
            <a:ext cx="5569864" cy="44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5377F-E5A5-40F5-B4E9-CE4F7997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99510"/>
            <a:ext cx="4414848" cy="112132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CA" sz="3800" dirty="0">
                <a:latin typeface="Bookman Old Style" panose="02050604050505020204" pitchFamily="18" charset="0"/>
              </a:rPr>
              <a:t>Where is My Pain Coming From?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ain in a man's body - Coastal Sports and Wellness">
            <a:extLst>
              <a:ext uri="{FF2B5EF4-FFF2-40B4-BE49-F238E27FC236}">
                <a16:creationId xmlns:a16="http://schemas.microsoft.com/office/drawing/2014/main" id="{5F6BEA34-638A-47BD-A919-9BED77F34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8284" b="-3"/>
          <a:stretch/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0562-65F0-4A5E-9B4A-17D2CB25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CA" dirty="0">
                <a:latin typeface="Bookman Old Style" panose="02050604050505020204" pitchFamily="18" charset="0"/>
              </a:rPr>
              <a:t>Many pains are insidious - do not stem from “traumatic injury”</a:t>
            </a:r>
          </a:p>
          <a:p>
            <a:endParaRPr lang="en-CA" dirty="0">
              <a:latin typeface="Bookman Old Style" panose="02050604050505020204" pitchFamily="18" charset="0"/>
            </a:endParaRPr>
          </a:p>
          <a:p>
            <a:r>
              <a:rPr lang="en-CA" dirty="0">
                <a:latin typeface="Bookman Old Style" panose="02050604050505020204" pitchFamily="18" charset="0"/>
              </a:rPr>
              <a:t>Many injuries come from “new use” not “overuse”</a:t>
            </a:r>
          </a:p>
          <a:p>
            <a:pPr marL="0" indent="0">
              <a:buNone/>
            </a:pPr>
            <a:endParaRPr lang="en-CA" sz="2400" dirty="0">
              <a:latin typeface="Bookman Old Style" panose="02050604050505020204" pitchFamily="18" charset="0"/>
            </a:endParaRPr>
          </a:p>
          <a:p>
            <a:endParaRPr lang="en-CA" sz="1800" dirty="0">
              <a:latin typeface="Bookman Old Style" panose="02050604050505020204" pitchFamily="18" charset="0"/>
            </a:endParaRPr>
          </a:p>
          <a:p>
            <a:endParaRPr lang="en-CA" sz="1800" dirty="0">
              <a:latin typeface="Bookman Old Style" panose="02050604050505020204" pitchFamily="18" charset="0"/>
            </a:endParaRPr>
          </a:p>
          <a:p>
            <a:endParaRPr lang="en-CA" sz="18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7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66834-A52A-4E60-8BA2-41792F6E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58" y="119270"/>
            <a:ext cx="5474690" cy="1325217"/>
          </a:xfrm>
        </p:spPr>
        <p:txBody>
          <a:bodyPr anchor="b">
            <a:normAutofit/>
          </a:bodyPr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Radiculopathy – </a:t>
            </a:r>
            <a:br>
              <a:rPr lang="en-CA" dirty="0">
                <a:latin typeface="Bookman Old Style" panose="02050604050505020204" pitchFamily="18" charset="0"/>
              </a:rPr>
            </a:br>
            <a:r>
              <a:rPr lang="en-CA" sz="2000" dirty="0">
                <a:latin typeface="Bookman Old Style" panose="02050604050505020204" pitchFamily="18" charset="0"/>
              </a:rPr>
              <a:t>Pain in Extremities Stemming From Spine</a:t>
            </a:r>
          </a:p>
        </p:txBody>
      </p:sp>
      <p:sp>
        <p:nvSpPr>
          <p:cNvPr id="14345" name="Freeform: Shape 76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346" name="Freeform: Shape 78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342" name="Picture 6" descr="Patient's Guide to Sciatica Treatment | DV Health &amp; Wellness">
            <a:extLst>
              <a:ext uri="{FF2B5EF4-FFF2-40B4-BE49-F238E27FC236}">
                <a16:creationId xmlns:a16="http://schemas.microsoft.com/office/drawing/2014/main" id="{F9643F4C-CBBB-4FA9-B470-131543380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17003" b="1"/>
          <a:stretch/>
        </p:blipFill>
        <p:spPr bwMode="auto">
          <a:xfrm>
            <a:off x="-2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8953" y="17716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045" y="320874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1F02-7486-42A4-94C0-09702CA9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1884078"/>
            <a:ext cx="4427732" cy="4973922"/>
          </a:xfrm>
        </p:spPr>
        <p:txBody>
          <a:bodyPr anchor="t">
            <a:normAutofit/>
          </a:bodyPr>
          <a:lstStyle/>
          <a:p>
            <a:r>
              <a:rPr lang="en-CA" sz="2400" dirty="0">
                <a:latin typeface="Bookman Old Style" panose="02050604050505020204" pitchFamily="18" charset="0"/>
              </a:rPr>
              <a:t>Radiculopathy can mimic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tennis elbow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carpal tunnel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hamstring tightness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calf pain and many more common conditions 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Radiculopathy often presents with 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non-pinpoint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broad area pains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Numbness</a:t>
            </a:r>
          </a:p>
          <a:p>
            <a:pPr lvl="1"/>
            <a:r>
              <a:rPr lang="en-CA" sz="2000" dirty="0">
                <a:latin typeface="Bookman Old Style" panose="02050604050505020204" pitchFamily="18" charset="0"/>
              </a:rPr>
              <a:t>tingling</a:t>
            </a:r>
          </a:p>
          <a:p>
            <a:endParaRPr lang="en-CA" sz="1800" dirty="0"/>
          </a:p>
        </p:txBody>
      </p:sp>
      <p:sp>
        <p:nvSpPr>
          <p:cNvPr id="8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3825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340" name="Picture 4" descr="Cervical Radiculopathy Part 1 - Clinical Presentation — Rayner &amp; Smale">
            <a:extLst>
              <a:ext uri="{FF2B5EF4-FFF2-40B4-BE49-F238E27FC236}">
                <a16:creationId xmlns:a16="http://schemas.microsoft.com/office/drawing/2014/main" id="{2E403F96-5D00-4013-865E-66C175904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" b="3"/>
          <a:stretch/>
        </p:blipFill>
        <p:spPr bwMode="auto">
          <a:xfrm>
            <a:off x="2767504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C56-43E1-4CAA-8D88-A531B2E4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8C99-B7B7-4AD4-9CFD-91EF9B9A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Move in many directions</a:t>
            </a:r>
          </a:p>
          <a:p>
            <a:endParaRPr lang="en-CA" dirty="0"/>
          </a:p>
          <a:p>
            <a:r>
              <a:rPr lang="en-CA" dirty="0"/>
              <a:t>Address the pain with movements (if tolerated) or positions (if all movements aggravate)</a:t>
            </a:r>
          </a:p>
          <a:p>
            <a:endParaRPr lang="en-CA" dirty="0"/>
          </a:p>
          <a:p>
            <a:r>
              <a:rPr lang="en-CA" dirty="0"/>
              <a:t>Use ice appropriately – can be very potent</a:t>
            </a:r>
          </a:p>
          <a:p>
            <a:endParaRPr lang="en-CA" dirty="0"/>
          </a:p>
          <a:p>
            <a:r>
              <a:rPr lang="en-CA" dirty="0"/>
              <a:t>Medication if needed…but carefully</a:t>
            </a:r>
          </a:p>
          <a:p>
            <a:pPr lvl="1"/>
            <a:r>
              <a:rPr lang="en-CA" dirty="0"/>
              <a:t>Prolonged NSAID use can be harmful</a:t>
            </a:r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5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92C04-8D6C-43F9-B51A-47B039C1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55" y="806423"/>
            <a:ext cx="6190412" cy="1182927"/>
          </a:xfrm>
        </p:spPr>
        <p:txBody>
          <a:bodyPr anchor="b">
            <a:normAutofit/>
          </a:bodyPr>
          <a:lstStyle/>
          <a:p>
            <a:r>
              <a:rPr lang="en-CA" sz="5400" dirty="0"/>
              <a:t>Alex Gurba PT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765A-4824-415F-9B6A-E46F7791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161794"/>
            <a:ext cx="6648189" cy="4254739"/>
          </a:xfrm>
        </p:spPr>
        <p:txBody>
          <a:bodyPr anchor="t">
            <a:normAutofit/>
          </a:bodyPr>
          <a:lstStyle/>
          <a:p>
            <a:r>
              <a:rPr lang="en-CA" sz="1800" dirty="0"/>
              <a:t>Bachelor of Science in Kinesiology from York University </a:t>
            </a:r>
          </a:p>
          <a:p>
            <a:endParaRPr lang="en-CA" sz="1800" dirty="0"/>
          </a:p>
          <a:p>
            <a:r>
              <a:rPr lang="en-CA" sz="1800" dirty="0"/>
              <a:t>Master of Science in Physiotherapy from McMaster University</a:t>
            </a:r>
          </a:p>
          <a:p>
            <a:endParaRPr lang="en-CA" sz="1800" dirty="0"/>
          </a:p>
          <a:p>
            <a:r>
              <a:rPr lang="en-CA" sz="1800" dirty="0"/>
              <a:t>Instructor at the University of Toronto Medical School </a:t>
            </a:r>
            <a:r>
              <a:rPr lang="en-CA" sz="1600" dirty="0"/>
              <a:t>(“Low Back Pain: A Syndrome Approach” second year class)</a:t>
            </a:r>
          </a:p>
          <a:p>
            <a:endParaRPr lang="en-CA" sz="1800" dirty="0"/>
          </a:p>
          <a:p>
            <a:r>
              <a:rPr lang="en-CA" sz="1800" dirty="0"/>
              <a:t>Established Gemini Health Group in Richmond Hill – A clinic designed to spread to knowledge of health and wellbeing to the community </a:t>
            </a:r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C8E73814-6159-4651-B935-7A6A6C931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4871" b="-3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D9FB8-1826-4E31-8974-4B149C27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130201"/>
          </a:xfrm>
        </p:spPr>
        <p:txBody>
          <a:bodyPr anchor="b">
            <a:normAutofit fontScale="90000"/>
          </a:bodyPr>
          <a:lstStyle/>
          <a:p>
            <a:r>
              <a:rPr lang="en-CA" sz="3800" dirty="0">
                <a:latin typeface="Bookman Old Style" panose="02050604050505020204" pitchFamily="18" charset="0"/>
              </a:rPr>
              <a:t>Best Movements To Reduce Pains</a:t>
            </a:r>
          </a:p>
        </p:txBody>
      </p:sp>
      <p:sp>
        <p:nvSpPr>
          <p:cNvPr id="15369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in a room&#10;&#10;Description automatically generated">
            <a:extLst>
              <a:ext uri="{FF2B5EF4-FFF2-40B4-BE49-F238E27FC236}">
                <a16:creationId xmlns:a16="http://schemas.microsoft.com/office/drawing/2014/main" id="{B290F938-7167-4EC1-89C5-8C3125AA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 b="10581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15362" name="Picture 2" descr="Improve Your Thoracic Spine Stiffness - Sports &amp; Spinal Group">
            <a:extLst>
              <a:ext uri="{FF2B5EF4-FFF2-40B4-BE49-F238E27FC236}">
                <a16:creationId xmlns:a16="http://schemas.microsoft.com/office/drawing/2014/main" id="{DBCA7D05-7EBD-42C7-95F7-8EEC0156E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Content Placeholder 15365">
            <a:extLst>
              <a:ext uri="{FF2B5EF4-FFF2-40B4-BE49-F238E27FC236}">
                <a16:creationId xmlns:a16="http://schemas.microsoft.com/office/drawing/2014/main" id="{078C224F-39A9-4612-886E-858F9747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1842868"/>
            <a:ext cx="5016311" cy="4513481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Reverse the pressures that occur with sitting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Sloppy push-ups / repetitive back extensions 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Upper back extensions with neck retractions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Movements should be light and repetitive</a:t>
            </a:r>
          </a:p>
        </p:txBody>
      </p:sp>
      <p:cxnSp>
        <p:nvCxnSpPr>
          <p:cNvPr id="15371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D53FA-AA85-477A-A602-AA5A9B50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pPr algn="ctr"/>
            <a:r>
              <a:rPr lang="en-CA" sz="5100" dirty="0">
                <a:latin typeface="Bookman Old Style" panose="02050604050505020204" pitchFamily="18" charset="0"/>
              </a:rPr>
              <a:t>Don’t Shy Away From Cracks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386" name="Picture 2" descr="How to Crack Your Own Back. Without a Chiropractor. - YouTube">
            <a:extLst>
              <a:ext uri="{FF2B5EF4-FFF2-40B4-BE49-F238E27FC236}">
                <a16:creationId xmlns:a16="http://schemas.microsoft.com/office/drawing/2014/main" id="{9C51729E-247E-443D-83C4-5E8CA697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025835"/>
            <a:ext cx="5243391" cy="29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0554-1689-4530-88BE-63490A39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866" y="698643"/>
            <a:ext cx="5297255" cy="6280963"/>
          </a:xfrm>
        </p:spPr>
        <p:txBody>
          <a:bodyPr anchor="ctr">
            <a:normAutofit fontScale="92500"/>
          </a:bodyPr>
          <a:lstStyle/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r>
              <a:rPr lang="en-CA" sz="2600" dirty="0">
                <a:latin typeface="Bookman Old Style" panose="02050604050505020204" pitchFamily="18" charset="0"/>
              </a:rPr>
              <a:t>Our understanding of ‘cracking’ has changed dramatically </a:t>
            </a:r>
          </a:p>
          <a:p>
            <a:endParaRPr lang="en-CA" sz="2600" dirty="0">
              <a:latin typeface="Bookman Old Style" panose="02050604050505020204" pitchFamily="18" charset="0"/>
            </a:endParaRPr>
          </a:p>
          <a:p>
            <a:r>
              <a:rPr lang="en-CA" sz="2600" dirty="0">
                <a:latin typeface="Bookman Old Style" panose="02050604050505020204" pitchFamily="18" charset="0"/>
              </a:rPr>
              <a:t>Recurring neck and back ‘cracks’ are not bad!</a:t>
            </a:r>
          </a:p>
          <a:p>
            <a:pPr lvl="1"/>
            <a:r>
              <a:rPr lang="en-CA" sz="2600" dirty="0">
                <a:latin typeface="Bookman Old Style" panose="02050604050505020204" pitchFamily="18" charset="0"/>
              </a:rPr>
              <a:t>They represent movement of a stiff joint</a:t>
            </a:r>
          </a:p>
          <a:p>
            <a:endParaRPr lang="en-CA" sz="2600" dirty="0">
              <a:latin typeface="Bookman Old Style" panose="02050604050505020204" pitchFamily="18" charset="0"/>
            </a:endParaRPr>
          </a:p>
          <a:p>
            <a:r>
              <a:rPr lang="en-CA" sz="2600" dirty="0">
                <a:latin typeface="Bookman Old Style" panose="02050604050505020204" pitchFamily="18" charset="0"/>
              </a:rPr>
              <a:t>Don’t be afraid of them - they are not harmful</a:t>
            </a:r>
          </a:p>
          <a:p>
            <a:endParaRPr lang="en-CA" sz="2600" dirty="0">
              <a:latin typeface="Bookman Old Style" panose="02050604050505020204" pitchFamily="18" charset="0"/>
            </a:endParaRPr>
          </a:p>
          <a:p>
            <a:r>
              <a:rPr lang="en-CA" sz="2600" dirty="0">
                <a:latin typeface="Bookman Old Style" panose="02050604050505020204" pitchFamily="18" charset="0"/>
              </a:rPr>
              <a:t>Prolonged immobility = joint stiffness = cracks </a:t>
            </a:r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682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919A3-6F18-42FD-A74D-2A350F88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pPr algn="ctr"/>
            <a:r>
              <a:rPr lang="en-CA" sz="4700" dirty="0">
                <a:latin typeface="Bookman Old Style" panose="02050604050505020204" pitchFamily="18" charset="0"/>
              </a:rPr>
              <a:t>Look Up Stretches and Exercises Online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7412" name="Picture 4" descr="Workout of the Week: Keeping Your Back Healthy">
            <a:extLst>
              <a:ext uri="{FF2B5EF4-FFF2-40B4-BE49-F238E27FC236}">
                <a16:creationId xmlns:a16="http://schemas.microsoft.com/office/drawing/2014/main" id="{C0AD7BE2-2031-444B-B87E-1A1177A3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003053"/>
            <a:ext cx="4991620" cy="29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88BC-938A-48A0-8D78-B09D0889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728" y="373056"/>
            <a:ext cx="4869072" cy="6295030"/>
          </a:xfrm>
        </p:spPr>
        <p:txBody>
          <a:bodyPr anchor="ctr">
            <a:normAutofit/>
          </a:bodyPr>
          <a:lstStyle/>
          <a:p>
            <a:endParaRPr lang="en-CA" sz="1800" dirty="0"/>
          </a:p>
          <a:p>
            <a:r>
              <a:rPr lang="en-CA" sz="2400" dirty="0">
                <a:latin typeface="Bookman Old Style" panose="02050604050505020204" pitchFamily="18" charset="0"/>
              </a:rPr>
              <a:t>Err on the side of pain free movements 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Aim for exercises that feel good right where your pain is 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Don’t be afraid to try different exercises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What doesn’t hurt you at the time won’t harm you!</a:t>
            </a:r>
          </a:p>
        </p:txBody>
      </p:sp>
    </p:spTree>
    <p:extLst>
      <p:ext uri="{BB962C8B-B14F-4D97-AF65-F5344CB8AC3E}">
        <p14:creationId xmlns:p14="http://schemas.microsoft.com/office/powerpoint/2010/main" val="40516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able Memes If You Have Daytime Sleepiness">
            <a:extLst>
              <a:ext uri="{FF2B5EF4-FFF2-40B4-BE49-F238E27FC236}">
                <a16:creationId xmlns:a16="http://schemas.microsoft.com/office/drawing/2014/main" id="{244C3F04-BC5F-40FA-89D0-86812DCE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20" y="1603579"/>
            <a:ext cx="6519359" cy="36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1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0CCC4-9EF9-4167-A054-6D1F365B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i="0" kern="1200" cap="all" baseline="0" dirty="0">
                <a:solidFill>
                  <a:schemeClr val="bg1"/>
                </a:solidFill>
                <a:latin typeface="Bookman Old Style" panose="02050604050505020204" pitchFamily="18" charset="0"/>
              </a:rPr>
              <a:t>When To seek help, and what kind of help we should be seeking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Content Placeholder 4" descr="A person sitting on a bed&#10;&#10;Description automatically generated">
            <a:extLst>
              <a:ext uri="{FF2B5EF4-FFF2-40B4-BE49-F238E27FC236}">
                <a16:creationId xmlns:a16="http://schemas.microsoft.com/office/drawing/2014/main" id="{6792D5A8-F666-46CA-8093-AEE97CCD2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3445" b="-2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7569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445B9-747C-46EB-A488-425859F2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When Do I Stop Trying To Fix It Myself?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8436" name="Picture 4" descr="Cervical spondylosis: Exercises, treatment, and symptoms">
            <a:extLst>
              <a:ext uri="{FF2B5EF4-FFF2-40B4-BE49-F238E27FC236}">
                <a16:creationId xmlns:a16="http://schemas.microsoft.com/office/drawing/2014/main" id="{4E71360D-D0BF-431B-96C0-293624AE2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r="23550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F7A9-D451-487D-9C7B-9F2D94D0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538615" cy="3741286"/>
          </a:xfrm>
        </p:spPr>
        <p:txBody>
          <a:bodyPr anchor="t">
            <a:normAutofit lnSpcReduction="10000"/>
          </a:bodyPr>
          <a:lstStyle/>
          <a:p>
            <a:r>
              <a:rPr lang="en-CA" sz="2000" dirty="0">
                <a:latin typeface="Bookman Old Style" panose="02050604050505020204" pitchFamily="18" charset="0"/>
              </a:rPr>
              <a:t>Non traumatic aches and pains that are not gone in a couple of days</a:t>
            </a:r>
          </a:p>
          <a:p>
            <a:endParaRPr lang="en-CA" sz="2000" dirty="0">
              <a:latin typeface="Bookman Old Style" panose="02050604050505020204" pitchFamily="18" charset="0"/>
            </a:endParaRPr>
          </a:p>
          <a:p>
            <a:r>
              <a:rPr lang="en-CA" sz="2000" dirty="0">
                <a:latin typeface="Bookman Old Style" panose="02050604050505020204" pitchFamily="18" charset="0"/>
              </a:rPr>
              <a:t>Our day-to-day life caused the pain</a:t>
            </a:r>
          </a:p>
          <a:p>
            <a:endParaRPr lang="en-CA" sz="2000" dirty="0">
              <a:latin typeface="Bookman Old Style" panose="02050604050505020204" pitchFamily="18" charset="0"/>
            </a:endParaRPr>
          </a:p>
          <a:p>
            <a:r>
              <a:rPr lang="en-CA" sz="2000" dirty="0">
                <a:latin typeface="Bookman Old Style" panose="02050604050505020204" pitchFamily="18" charset="0"/>
              </a:rPr>
              <a:t>Time is not on our side</a:t>
            </a:r>
          </a:p>
          <a:p>
            <a:endParaRPr lang="en-CA" sz="2000" dirty="0">
              <a:latin typeface="Bookman Old Style" panose="02050604050505020204" pitchFamily="18" charset="0"/>
            </a:endParaRPr>
          </a:p>
          <a:p>
            <a:r>
              <a:rPr lang="en-CA" sz="2000" dirty="0">
                <a:latin typeface="Bookman Old Style" panose="02050604050505020204" pitchFamily="18" charset="0"/>
              </a:rPr>
              <a:t>A good therapist can speed up the recovery just by educating</a:t>
            </a:r>
          </a:p>
        </p:txBody>
      </p:sp>
      <p:sp>
        <p:nvSpPr>
          <p:cNvPr id="14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1B9EE-8F4B-47BC-9525-E89871BA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59" y="327478"/>
            <a:ext cx="5243394" cy="2225532"/>
          </a:xfrm>
        </p:spPr>
        <p:txBody>
          <a:bodyPr anchor="t">
            <a:normAutofit/>
          </a:bodyPr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Who Should I Go See? Who Is The Best?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464" name="Picture 8" descr="I am is The Greatest - Muhammad Ali Boxing I Am The Greatest ...">
            <a:extLst>
              <a:ext uri="{FF2B5EF4-FFF2-40B4-BE49-F238E27FC236}">
                <a16:creationId xmlns:a16="http://schemas.microsoft.com/office/drawing/2014/main" id="{9BDDAF21-8868-48A2-AD36-2FB240E54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r="143"/>
          <a:stretch/>
        </p:blipFill>
        <p:spPr bwMode="auto">
          <a:xfrm>
            <a:off x="623622" y="2880488"/>
            <a:ext cx="6200591" cy="35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D487-0F1A-4297-A4FC-A11A6CF8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CA" sz="2400" dirty="0">
                <a:latin typeface="Bookman Old Style" panose="02050604050505020204" pitchFamily="18" charset="0"/>
              </a:rPr>
              <a:t>Any therapist that will </a:t>
            </a:r>
            <a:r>
              <a:rPr lang="en-CA" sz="2400" b="1" dirty="0">
                <a:latin typeface="Bookman Old Style" panose="02050604050505020204" pitchFamily="18" charset="0"/>
              </a:rPr>
              <a:t>teach</a:t>
            </a:r>
            <a:r>
              <a:rPr lang="en-CA" sz="2400" dirty="0">
                <a:latin typeface="Bookman Old Style" panose="02050604050505020204" pitchFamily="18" charset="0"/>
              </a:rPr>
              <a:t> you how to take care of yourself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Fancy gadgets = $ not healthcare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Quick results + Long term solutions</a:t>
            </a:r>
          </a:p>
        </p:txBody>
      </p:sp>
    </p:spTree>
    <p:extLst>
      <p:ext uri="{BB962C8B-B14F-4D97-AF65-F5344CB8AC3E}">
        <p14:creationId xmlns:p14="http://schemas.microsoft.com/office/powerpoint/2010/main" val="12391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510A4-0A70-4FA0-B1A7-BC4E1661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90" y="736124"/>
            <a:ext cx="6190412" cy="1182927"/>
          </a:xfrm>
        </p:spPr>
        <p:txBody>
          <a:bodyPr anchor="b">
            <a:normAutofit/>
          </a:bodyPr>
          <a:lstStyle/>
          <a:p>
            <a:pPr algn="ctr"/>
            <a:r>
              <a:rPr lang="en-CA" sz="3800" dirty="0">
                <a:latin typeface="Bookman Old Style" panose="02050604050505020204" pitchFamily="18" charset="0"/>
              </a:rPr>
              <a:t>Results Are Not Instantaneous, Or Free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BAE8C-16AB-4FFE-BC4B-C9A857EF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264899"/>
            <a:ext cx="6190412" cy="3668258"/>
          </a:xfrm>
        </p:spPr>
        <p:txBody>
          <a:bodyPr anchor="t">
            <a:normAutofit/>
          </a:bodyPr>
          <a:lstStyle/>
          <a:p>
            <a:r>
              <a:rPr lang="en-CA" dirty="0">
                <a:latin typeface="Bookman Old Style" panose="02050604050505020204" pitchFamily="18" charset="0"/>
              </a:rPr>
              <a:t>You only get one body – </a:t>
            </a:r>
            <a:r>
              <a:rPr lang="en-CA" b="1" dirty="0">
                <a:latin typeface="Bookman Old Style" panose="02050604050505020204" pitchFamily="18" charset="0"/>
              </a:rPr>
              <a:t>invest</a:t>
            </a:r>
            <a:r>
              <a:rPr lang="en-CA" dirty="0">
                <a:latin typeface="Bookman Old Style" panose="02050604050505020204" pitchFamily="18" charset="0"/>
              </a:rPr>
              <a:t> in it</a:t>
            </a:r>
          </a:p>
          <a:p>
            <a:endParaRPr lang="en-CA" dirty="0">
              <a:latin typeface="Bookman Old Style" panose="02050604050505020204" pitchFamily="18" charset="0"/>
            </a:endParaRPr>
          </a:p>
          <a:p>
            <a:r>
              <a:rPr lang="en-CA" dirty="0">
                <a:latin typeface="Bookman Old Style" panose="02050604050505020204" pitchFamily="18" charset="0"/>
              </a:rPr>
              <a:t>Some attention </a:t>
            </a:r>
            <a:r>
              <a:rPr lang="en-CA" b="1" dirty="0">
                <a:latin typeface="Bookman Old Style" panose="02050604050505020204" pitchFamily="18" charset="0"/>
              </a:rPr>
              <a:t>now</a:t>
            </a:r>
            <a:r>
              <a:rPr lang="en-CA" dirty="0">
                <a:latin typeface="Bookman Old Style" panose="02050604050505020204" pitchFamily="18" charset="0"/>
              </a:rPr>
              <a:t> will save you a LOT of treatment </a:t>
            </a:r>
            <a:r>
              <a:rPr lang="en-CA" b="1" dirty="0">
                <a:latin typeface="Bookman Old Style" panose="02050604050505020204" pitchFamily="18" charset="0"/>
              </a:rPr>
              <a:t>later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r>
              <a:rPr lang="en-CA" dirty="0">
                <a:latin typeface="Bookman Old Style" panose="02050604050505020204" pitchFamily="18" charset="0"/>
              </a:rPr>
              <a:t>Put in preventative work</a:t>
            </a:r>
          </a:p>
          <a:p>
            <a:endParaRPr lang="en-CA" sz="1800" dirty="0"/>
          </a:p>
        </p:txBody>
      </p:sp>
      <p:pic>
        <p:nvPicPr>
          <p:cNvPr id="20482" name="Picture 2" descr="How to Choose a Personal Trainer | Bodybuilding.com">
            <a:extLst>
              <a:ext uri="{FF2B5EF4-FFF2-40B4-BE49-F238E27FC236}">
                <a16:creationId xmlns:a16="http://schemas.microsoft.com/office/drawing/2014/main" id="{09C88D9E-323D-49F3-914B-B1340A811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8" r="18131" b="-2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 million dollars doesn't mean a lack of pain">
            <a:extLst>
              <a:ext uri="{FF2B5EF4-FFF2-40B4-BE49-F238E27FC236}">
                <a16:creationId xmlns:a16="http://schemas.microsoft.com/office/drawing/2014/main" id="{CD1F0F1A-55E5-4E10-A2A5-6ACC23D0E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58C2E-5DCE-426E-A2BF-894BAEDF0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00" y="1148867"/>
            <a:ext cx="11713999" cy="3661672"/>
          </a:xfrm>
        </p:spPr>
        <p:txBody>
          <a:bodyPr anchor="b">
            <a:normAutofit/>
          </a:bodyPr>
          <a:lstStyle/>
          <a:p>
            <a:pPr algn="ctr"/>
            <a:r>
              <a:rPr lang="en-CA" sz="4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financial impact of pain and disability on employers and the economy</a:t>
            </a:r>
            <a:br>
              <a:rPr lang="en-C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4246318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B26B8-7AA9-4585-A23D-DA9872E7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098139"/>
            <a:ext cx="6155988" cy="1182927"/>
          </a:xfrm>
        </p:spPr>
        <p:txBody>
          <a:bodyPr anchor="b">
            <a:normAutofit/>
          </a:bodyPr>
          <a:lstStyle/>
          <a:p>
            <a:pPr algn="ctr"/>
            <a:r>
              <a:rPr lang="en-CA" sz="3800" dirty="0">
                <a:latin typeface="Bookman Old Style" panose="02050604050505020204" pitchFamily="18" charset="0"/>
              </a:rPr>
              <a:t>Employees in Pain Are Expensive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DEF7-1DA7-48C1-AFCB-E1B9542B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26" y="2499167"/>
            <a:ext cx="6190412" cy="3344459"/>
          </a:xfrm>
        </p:spPr>
        <p:txBody>
          <a:bodyPr anchor="t">
            <a:normAutofit lnSpcReduction="10000"/>
          </a:bodyPr>
          <a:lstStyle/>
          <a:p>
            <a:r>
              <a:rPr lang="en-CA" sz="2400" dirty="0">
                <a:latin typeface="Bookman Old Style" panose="02050604050505020204" pitchFamily="18" charset="0"/>
              </a:rPr>
              <a:t>Cost of chronic pain in US alone is $560 billion (not including presenteeism)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Investing in pain education and preventative care pays off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Employees in pain = bad environment and low quality work</a:t>
            </a:r>
          </a:p>
          <a:p>
            <a:endParaRPr lang="en-CA" sz="1800" dirty="0"/>
          </a:p>
          <a:p>
            <a:endParaRPr lang="en-CA" sz="1800" dirty="0"/>
          </a:p>
        </p:txBody>
      </p:sp>
      <p:pic>
        <p:nvPicPr>
          <p:cNvPr id="21506" name="Picture 2" descr="How to Create a Better Workplace - Business News Daily">
            <a:extLst>
              <a:ext uri="{FF2B5EF4-FFF2-40B4-BE49-F238E27FC236}">
                <a16:creationId xmlns:a16="http://schemas.microsoft.com/office/drawing/2014/main" id="{D595A491-0EFA-4336-933B-BC3B5F69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337" y="1987209"/>
            <a:ext cx="5010364" cy="33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3E05-2AEF-41CB-88AA-3F76A459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On 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B0C0-7137-46DF-B4BA-5575D4DBD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278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Bookman Old Style" panose="02050604050505020204" pitchFamily="18" charset="0"/>
              </a:rPr>
              <a:t>Ideal ergonomics when working from home</a:t>
            </a:r>
          </a:p>
          <a:p>
            <a:endParaRPr lang="en-CA" dirty="0">
              <a:latin typeface="Bookman Old Style" panose="02050604050505020204" pitchFamily="18" charset="0"/>
            </a:endParaRPr>
          </a:p>
          <a:p>
            <a:r>
              <a:rPr lang="en-CA" dirty="0">
                <a:latin typeface="Bookman Old Style" panose="02050604050505020204" pitchFamily="18" charset="0"/>
              </a:rPr>
              <a:t>Self-management strategies for dealing with neck, back and other types of pain</a:t>
            </a:r>
          </a:p>
          <a:p>
            <a:endParaRPr lang="en-CA" dirty="0">
              <a:latin typeface="Bookman Old Style" panose="02050604050505020204" pitchFamily="18" charset="0"/>
            </a:endParaRPr>
          </a:p>
          <a:p>
            <a:r>
              <a:rPr lang="en-CA" dirty="0">
                <a:latin typeface="Bookman Old Style" panose="02050604050505020204" pitchFamily="18" charset="0"/>
              </a:rPr>
              <a:t>When to seek help, and what kind of help we should be seeking </a:t>
            </a:r>
          </a:p>
          <a:p>
            <a:endParaRPr lang="en-CA" dirty="0">
              <a:latin typeface="Bookman Old Style" panose="02050604050505020204" pitchFamily="18" charset="0"/>
            </a:endParaRPr>
          </a:p>
          <a:p>
            <a:r>
              <a:rPr lang="en-CA" dirty="0">
                <a:latin typeface="Bookman Old Style" panose="02050604050505020204" pitchFamily="18" charset="0"/>
              </a:rPr>
              <a:t>The financial impact of pain and disability on employers and the economy</a:t>
            </a:r>
          </a:p>
        </p:txBody>
      </p:sp>
    </p:spTree>
    <p:extLst>
      <p:ext uri="{BB962C8B-B14F-4D97-AF65-F5344CB8AC3E}">
        <p14:creationId xmlns:p14="http://schemas.microsoft.com/office/powerpoint/2010/main" val="3615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CE01D-2824-42F2-9523-3966B4EA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pPr algn="ctr"/>
            <a:r>
              <a:rPr lang="en-CA" sz="3800" dirty="0">
                <a:latin typeface="Bookman Old Style" panose="02050604050505020204" pitchFamily="18" charset="0"/>
              </a:rPr>
              <a:t>Investing in Employees’ Health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165C-3810-4903-9221-C811B9FA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CA" sz="2400" dirty="0">
                <a:latin typeface="Bookman Old Style" panose="02050604050505020204" pitchFamily="18" charset="0"/>
              </a:rPr>
              <a:t>Patients less likely to seek help if they have to pay for it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Health insurance = Preventative care</a:t>
            </a:r>
          </a:p>
          <a:p>
            <a:pPr marL="0" indent="0">
              <a:buNone/>
            </a:pPr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CA" sz="2400" dirty="0">
                <a:latin typeface="Bookman Old Style" panose="02050604050505020204" pitchFamily="18" charset="0"/>
              </a:rPr>
              <a:t>Feeling supported is priceless</a:t>
            </a:r>
          </a:p>
          <a:p>
            <a:endParaRPr lang="en-CA" sz="1800" dirty="0"/>
          </a:p>
          <a:p>
            <a:endParaRPr lang="en-CA" sz="1800" dirty="0"/>
          </a:p>
        </p:txBody>
      </p:sp>
      <p:pic>
        <p:nvPicPr>
          <p:cNvPr id="22530" name="Picture 2" descr="How Can Employer Investment Increase Employee Wellbeing ...">
            <a:extLst>
              <a:ext uri="{FF2B5EF4-FFF2-40B4-BE49-F238E27FC236}">
                <a16:creationId xmlns:a16="http://schemas.microsoft.com/office/drawing/2014/main" id="{2BB8B8CE-DF8A-4D59-9874-7C0B925C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188" y="2647601"/>
            <a:ext cx="5042122" cy="28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6051-E19B-46EB-BCB2-2EE79ABF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C1BC-6C7E-4B66-AC17-5FD0128C8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Don’t fit yourself into your environment – fit your environment to YOURSELF</a:t>
            </a:r>
          </a:p>
          <a:p>
            <a:pPr algn="ctr"/>
            <a:endParaRPr lang="en-CA" dirty="0">
              <a:latin typeface="Bookman Old Style" panose="02050604050505020204" pitchFamily="18" charset="0"/>
            </a:endParaRPr>
          </a:p>
          <a:p>
            <a:pPr algn="ctr"/>
            <a:r>
              <a:rPr lang="en-CA" dirty="0">
                <a:latin typeface="Bookman Old Style" panose="02050604050505020204" pitchFamily="18" charset="0"/>
              </a:rPr>
              <a:t>Movement is key…ideally in the opposite direction of how you sit</a:t>
            </a:r>
          </a:p>
          <a:p>
            <a:pPr algn="ctr"/>
            <a:endParaRPr lang="en-CA" dirty="0">
              <a:latin typeface="Bookman Old Style" panose="02050604050505020204" pitchFamily="18" charset="0"/>
            </a:endParaRPr>
          </a:p>
          <a:p>
            <a:pPr algn="ctr"/>
            <a:r>
              <a:rPr lang="en-CA" dirty="0">
                <a:latin typeface="Bookman Old Style" panose="02050604050505020204" pitchFamily="18" charset="0"/>
              </a:rPr>
              <a:t>Seek help to learn + speed up recovery</a:t>
            </a:r>
          </a:p>
          <a:p>
            <a:pPr algn="ctr"/>
            <a:endParaRPr lang="en-CA" dirty="0">
              <a:latin typeface="Bookman Old Style" panose="02050604050505020204" pitchFamily="18" charset="0"/>
            </a:endParaRPr>
          </a:p>
          <a:p>
            <a:pPr algn="ctr"/>
            <a:r>
              <a:rPr lang="en-CA" dirty="0">
                <a:latin typeface="Bookman Old Style" panose="02050604050505020204" pitchFamily="18" charset="0"/>
              </a:rPr>
              <a:t>Pain costs everyone – but employers can help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2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F0E2-3AFF-4DDD-82F4-D1917C0E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Mechanical vs Non-Mechanical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383C-87D9-4112-BF5F-67F442C4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15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Mechanical pain reacts to our positions and movements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Affects all Musculo-skeletal structures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b="1" dirty="0">
                <a:latin typeface="Bookman Old Style" panose="02050604050505020204" pitchFamily="18" charset="0"/>
              </a:rPr>
              <a:t>It is the pain that we can impact through ergonomics, movement and exercise</a:t>
            </a:r>
          </a:p>
          <a:p>
            <a:pPr marL="0" indent="0">
              <a:buNone/>
            </a:pPr>
            <a:r>
              <a:rPr lang="en-CA" b="1" dirty="0">
                <a:latin typeface="Bookman Old Style" panose="02050604050505020204" pitchFamily="18" charset="0"/>
              </a:rPr>
              <a:t>	</a:t>
            </a:r>
            <a:r>
              <a:rPr lang="en-CA" dirty="0">
                <a:latin typeface="Bookman Old Style" panose="02050604050505020204" pitchFamily="18" charset="0"/>
              </a:rPr>
              <a:t>– 90% of ALL back pain</a:t>
            </a:r>
            <a:endParaRPr lang="en-CA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Non-mechanical pain does not react to our positions and movements – e.g. infections, inflammatory diseases</a:t>
            </a:r>
          </a:p>
          <a:p>
            <a:pPr lvl="1"/>
            <a:endParaRPr lang="en-CA" b="1" dirty="0">
              <a:latin typeface="Bookman Old Style" panose="02050604050505020204" pitchFamily="18" charset="0"/>
            </a:endParaRPr>
          </a:p>
          <a:p>
            <a:pPr lvl="1"/>
            <a:endParaRPr lang="en-C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E2FF-FA9B-4011-BAE5-B1FC06DD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dirty="0">
                <a:latin typeface="Bookman Old Style" panose="02050604050505020204" pitchFamily="18" charset="0"/>
              </a:rPr>
              <a:t>Working From Home is Here to Stay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5CA6-A8A7-4C17-A273-4D34FF27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732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Bookman Old Style" panose="02050604050505020204" pitchFamily="18" charset="0"/>
              </a:rPr>
              <a:t>According to </a:t>
            </a:r>
            <a:r>
              <a:rPr lang="en-CA" dirty="0" err="1">
                <a:latin typeface="Bookman Old Style" panose="02050604050505020204" pitchFamily="18" charset="0"/>
              </a:rPr>
              <a:t>StatCan</a:t>
            </a:r>
            <a:r>
              <a:rPr lang="en-CA" dirty="0">
                <a:latin typeface="Bookman Old Style" panose="02050604050505020204" pitchFamily="18" charset="0"/>
              </a:rPr>
              <a:t>:</a:t>
            </a:r>
          </a:p>
          <a:p>
            <a:pPr lvl="1"/>
            <a:endParaRPr lang="en-CA" dirty="0">
              <a:latin typeface="Bookman Old Style" panose="02050604050505020204" pitchFamily="18" charset="0"/>
            </a:endParaRPr>
          </a:p>
          <a:p>
            <a:pPr lvl="1"/>
            <a:r>
              <a:rPr lang="en-CA" dirty="0">
                <a:latin typeface="Bookman Old Style" panose="02050604050505020204" pitchFamily="18" charset="0"/>
              </a:rPr>
              <a:t>Almost 40% of Canadians are able to work from home</a:t>
            </a:r>
          </a:p>
          <a:p>
            <a:pPr lvl="1"/>
            <a:endParaRPr lang="en-CA" dirty="0">
              <a:latin typeface="Bookman Old Style" panose="02050604050505020204" pitchFamily="18" charset="0"/>
            </a:endParaRPr>
          </a:p>
          <a:p>
            <a:pPr lvl="1"/>
            <a:r>
              <a:rPr lang="en-CA" dirty="0">
                <a:latin typeface="Bookman Old Style" panose="02050604050505020204" pitchFamily="18" charset="0"/>
              </a:rPr>
              <a:t>From 2000-2018 increased very slowly from 10% to 13% - lots of unused capacity</a:t>
            </a:r>
          </a:p>
          <a:p>
            <a:pPr lvl="1"/>
            <a:endParaRPr lang="en-CA" dirty="0">
              <a:latin typeface="Bookman Old Style" panose="02050604050505020204" pitchFamily="18" charset="0"/>
            </a:endParaRPr>
          </a:p>
          <a:p>
            <a:pPr lvl="1"/>
            <a:r>
              <a:rPr lang="en-CA" dirty="0">
                <a:latin typeface="Bookman Old Style" panose="02050604050505020204" pitchFamily="18" charset="0"/>
              </a:rPr>
              <a:t>39% in last week of March 2020</a:t>
            </a:r>
          </a:p>
          <a:p>
            <a:pPr lvl="1"/>
            <a:endParaRPr lang="en-CA" dirty="0">
              <a:latin typeface="Bookman Old Style" panose="02050604050505020204" pitchFamily="18" charset="0"/>
            </a:endParaRPr>
          </a:p>
          <a:p>
            <a:pPr lvl="1"/>
            <a:r>
              <a:rPr lang="en-CA" dirty="0">
                <a:latin typeface="Bookman Old Style" panose="02050604050505020204" pitchFamily="18" charset="0"/>
              </a:rPr>
              <a:t>Canadian economy quick to adapt</a:t>
            </a:r>
          </a:p>
          <a:p>
            <a:pPr lvl="1"/>
            <a:endParaRPr lang="en-CA" dirty="0"/>
          </a:p>
          <a:p>
            <a:pPr lvl="1"/>
            <a:endParaRPr lang="en-CA" sz="1200" dirty="0">
              <a:hlinkClick r:id="rId2"/>
            </a:endParaRPr>
          </a:p>
          <a:p>
            <a:pPr lvl="1"/>
            <a:endParaRPr lang="en-CA" sz="1200" dirty="0">
              <a:hlinkClick r:id="rId2"/>
            </a:endParaRPr>
          </a:p>
          <a:p>
            <a:pPr marL="457200" lvl="1" indent="0">
              <a:buNone/>
            </a:pPr>
            <a:r>
              <a:rPr lang="en-CA" sz="1200" dirty="0">
                <a:hlinkClick r:id="rId2"/>
              </a:rPr>
              <a:t>https://www150.statcan.gc.ca/n1/pub/45-28-0001/2020001/article/00026-eng.htm</a:t>
            </a:r>
            <a:endParaRPr lang="en-CA" sz="12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23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B91A-5B4E-4ED2-A93B-39FE3DD6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Ideal Ergonomics When Working From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207D3-7D9C-45A1-9B94-3135B654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77841"/>
            <a:ext cx="5157787" cy="823912"/>
          </a:xfrm>
        </p:spPr>
        <p:txBody>
          <a:bodyPr/>
          <a:lstStyle/>
          <a:p>
            <a:pPr algn="ctr"/>
            <a:r>
              <a:rPr lang="en-CA" dirty="0"/>
              <a:t>Which one of these guys is going to need some treatment soon?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5F906D-32F1-4BE7-8048-94328438B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/>
              <a:t>Hint: Its not him</a:t>
            </a:r>
          </a:p>
        </p:txBody>
      </p:sp>
      <p:pic>
        <p:nvPicPr>
          <p:cNvPr id="3074" name="Picture 2" descr="10 ways to immediately improve workstation ergonomics - TechRepublic">
            <a:extLst>
              <a:ext uri="{FF2B5EF4-FFF2-40B4-BE49-F238E27FC236}">
                <a16:creationId xmlns:a16="http://schemas.microsoft.com/office/drawing/2014/main" id="{3849B77F-4A0A-4574-A2B9-1F830C602B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8" y="2501753"/>
            <a:ext cx="4999166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5E5488-43F7-46DA-9487-7C8666FBB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3854" y="2505075"/>
            <a:ext cx="5074464" cy="368458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8" name="Picture 6" descr="10 ways to immediately improve workstation ergonomics - TechRepublic">
            <a:extLst>
              <a:ext uri="{FF2B5EF4-FFF2-40B4-BE49-F238E27FC236}">
                <a16:creationId xmlns:a16="http://schemas.microsoft.com/office/drawing/2014/main" id="{B524281A-2178-44FE-8163-1A4B77A8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04" y="2501753"/>
            <a:ext cx="5466537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1EFD-8BB2-4B46-AA5E-4A6EAEAB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The 5 Things That Will Reduce Pain When Working From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E69DB-43DC-4949-A65B-20E7DAE4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1) Use the backrest of your chair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2) Raise your monitor, bring it closer / make it bigger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3) Change positions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4) Take breaks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Bookman Old Style" panose="02050604050505020204" pitchFamily="18" charset="0"/>
              </a:rPr>
              <a:t>5) Keep moving</a:t>
            </a:r>
          </a:p>
        </p:txBody>
      </p:sp>
    </p:spTree>
    <p:extLst>
      <p:ext uri="{BB962C8B-B14F-4D97-AF65-F5344CB8AC3E}">
        <p14:creationId xmlns:p14="http://schemas.microsoft.com/office/powerpoint/2010/main" val="36988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926D7-D0FB-46D1-ACF5-1AB4F47A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en-CA" dirty="0">
                <a:latin typeface="Bookman Old Style" panose="02050604050505020204" pitchFamily="18" charset="0"/>
              </a:rPr>
              <a:t>Use The Backrest of Your Chair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Jewish groups launch fund to address women's issues in community ...">
            <a:extLst>
              <a:ext uri="{FF2B5EF4-FFF2-40B4-BE49-F238E27FC236}">
                <a16:creationId xmlns:a16="http://schemas.microsoft.com/office/drawing/2014/main" id="{6FEBE164-F97E-49CD-9D56-FBF160BC1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20976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52" name="Content Placeholder 6151">
            <a:extLst>
              <a:ext uri="{FF2B5EF4-FFF2-40B4-BE49-F238E27FC236}">
                <a16:creationId xmlns:a16="http://schemas.microsoft.com/office/drawing/2014/main" id="{B52EC225-B546-4FE4-B335-F15DC18F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700997"/>
            <a:ext cx="4745988" cy="3995225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The most expensive chair can’t help if you don’t use the backrest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Goal of good posture is to be in a good ergonomic position without having to work for it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The backrest is there to let your back rest!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8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5B153-0EC5-4306-9B59-DF01A8BA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pPr algn="ctr"/>
            <a:r>
              <a:rPr lang="en-CA" sz="6000" dirty="0">
                <a:latin typeface="Bookman Old Style" panose="02050604050505020204" pitchFamily="18" charset="0"/>
              </a:rPr>
              <a:t>Lumbar Support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 descr="A person sitting in a chair&#10;&#10;Description automatically generated">
            <a:extLst>
              <a:ext uri="{FF2B5EF4-FFF2-40B4-BE49-F238E27FC236}">
                <a16:creationId xmlns:a16="http://schemas.microsoft.com/office/drawing/2014/main" id="{615F4BB7-32D0-480E-9C09-D8A244B2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213" y="3379510"/>
            <a:ext cx="2994972" cy="2246229"/>
          </a:xfrm>
          <a:prstGeom prst="rect">
            <a:avLst/>
          </a:prstGeom>
        </p:spPr>
      </p:pic>
      <p:pic>
        <p:nvPicPr>
          <p:cNvPr id="7" name="Picture 6" descr="A picture containing person, indoor, sitting, mirror&#10;&#10;Description automatically generated">
            <a:extLst>
              <a:ext uri="{FF2B5EF4-FFF2-40B4-BE49-F238E27FC236}">
                <a16:creationId xmlns:a16="http://schemas.microsoft.com/office/drawing/2014/main" id="{BC9BDC79-4FE1-40C0-85BD-C4B44D79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984" y="3371147"/>
            <a:ext cx="2994973" cy="22462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1CA608-E801-4265-B857-B6EA2819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Placement is key – above buttock</a:t>
            </a: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r>
              <a:rPr lang="en-US" sz="1800" dirty="0">
                <a:latin typeface="Bookman Old Style" panose="02050604050505020204" pitchFamily="18" charset="0"/>
              </a:rPr>
              <a:t>Comfortable AND supportive</a:t>
            </a:r>
          </a:p>
          <a:p>
            <a:endParaRPr lang="en-US" sz="1800" dirty="0">
              <a:latin typeface="Bookman Old Style" panose="02050604050505020204" pitchFamily="18" charset="0"/>
            </a:endParaRPr>
          </a:p>
          <a:p>
            <a:r>
              <a:rPr lang="en-US" sz="1800" dirty="0">
                <a:latin typeface="Bookman Old Style" panose="02050604050505020204" pitchFamily="18" charset="0"/>
              </a:rPr>
              <a:t>Helpful but not essential</a:t>
            </a:r>
          </a:p>
        </p:txBody>
      </p:sp>
    </p:spTree>
    <p:extLst>
      <p:ext uri="{BB962C8B-B14F-4D97-AF65-F5344CB8AC3E}">
        <p14:creationId xmlns:p14="http://schemas.microsoft.com/office/powerpoint/2010/main" val="35889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1012</Words>
  <Application>Microsoft Office PowerPoint</Application>
  <PresentationFormat>Widescreen</PresentationFormat>
  <Paragraphs>202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Calibri</vt:lpstr>
      <vt:lpstr>Univers</vt:lpstr>
      <vt:lpstr>GradientVTI</vt:lpstr>
      <vt:lpstr>Helping Employees Manage Pain and Stay Healthy in a Remote World</vt:lpstr>
      <vt:lpstr>Alex Gurba PT   </vt:lpstr>
      <vt:lpstr>On The Agenda</vt:lpstr>
      <vt:lpstr>Mechanical vs Non-Mechanical Pain</vt:lpstr>
      <vt:lpstr>Working From Home is Here to Stay</vt:lpstr>
      <vt:lpstr>Ideal Ergonomics When Working From Home</vt:lpstr>
      <vt:lpstr>The 5 Things That Will Reduce Pain When Working From Home</vt:lpstr>
      <vt:lpstr>Use The Backrest of Your Chair</vt:lpstr>
      <vt:lpstr>Lumbar Support</vt:lpstr>
      <vt:lpstr>Raise Your Monitor,  Bring it Closer / Make it Bigger </vt:lpstr>
      <vt:lpstr>The Weight of The Head</vt:lpstr>
      <vt:lpstr>Ultimate Position Utilizing These Strategies</vt:lpstr>
      <vt:lpstr>Change Positions</vt:lpstr>
      <vt:lpstr>Take Breaks </vt:lpstr>
      <vt:lpstr>Keep Moving</vt:lpstr>
      <vt:lpstr>Self-Management Strategies when dealing with neck, back and other types of pain</vt:lpstr>
      <vt:lpstr>Where is My Pain Coming From?</vt:lpstr>
      <vt:lpstr>Radiculopathy –  Pain in Extremities Stemming From Spine</vt:lpstr>
      <vt:lpstr>What Can I Do?</vt:lpstr>
      <vt:lpstr>Best Movements To Reduce Pains</vt:lpstr>
      <vt:lpstr>Don’t Shy Away From Cracks</vt:lpstr>
      <vt:lpstr>Look Up Stretches and Exercises Online</vt:lpstr>
      <vt:lpstr>PowerPoint Presentation</vt:lpstr>
      <vt:lpstr>When To seek help, and what kind of help we should be seeking</vt:lpstr>
      <vt:lpstr>When Do I Stop Trying To Fix It Myself?</vt:lpstr>
      <vt:lpstr>Who Should I Go See? Who Is The Best?</vt:lpstr>
      <vt:lpstr>Results Are Not Instantaneous, Or Free </vt:lpstr>
      <vt:lpstr>The financial impact of pain and disability on employers and the economy </vt:lpstr>
      <vt:lpstr>Employees in Pain Are Expensive</vt:lpstr>
      <vt:lpstr>Investing in Employees’ Health</vt:lpstr>
      <vt:lpstr>Final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Employees Manage Pain and Stay Healthy in a Remote World</dc:title>
  <dc:creator>Alex Gurba</dc:creator>
  <cp:lastModifiedBy>Alex Gurba</cp:lastModifiedBy>
  <cp:revision>12</cp:revision>
  <dcterms:created xsi:type="dcterms:W3CDTF">2020-08-19T23:34:13Z</dcterms:created>
  <dcterms:modified xsi:type="dcterms:W3CDTF">2020-08-20T18:38:30Z</dcterms:modified>
</cp:coreProperties>
</file>