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7" r:id="rId1"/>
  </p:sldMasterIdLst>
  <p:notesMasterIdLst>
    <p:notesMasterId r:id="rId16"/>
  </p:notesMasterIdLst>
  <p:handoutMasterIdLst>
    <p:handoutMasterId r:id="rId17"/>
  </p:handoutMasterIdLst>
  <p:sldIdLst>
    <p:sldId id="313" r:id="rId2"/>
    <p:sldId id="348" r:id="rId3"/>
    <p:sldId id="378" r:id="rId4"/>
    <p:sldId id="403" r:id="rId5"/>
    <p:sldId id="405" r:id="rId6"/>
    <p:sldId id="401" r:id="rId7"/>
    <p:sldId id="400" r:id="rId8"/>
    <p:sldId id="399" r:id="rId9"/>
    <p:sldId id="347" r:id="rId10"/>
    <p:sldId id="407" r:id="rId11"/>
    <p:sldId id="377" r:id="rId12"/>
    <p:sldId id="398" r:id="rId13"/>
    <p:sldId id="404" r:id="rId14"/>
    <p:sldId id="402" r:id="rId15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92">
          <p15:clr>
            <a:srgbClr val="A4A3A4"/>
          </p15:clr>
        </p15:guide>
        <p15:guide id="2" orient="horz" pos="2484">
          <p15:clr>
            <a:srgbClr val="A4A3A4"/>
          </p15:clr>
        </p15:guide>
        <p15:guide id="3" pos="3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DA705"/>
    <a:srgbClr val="E86E0A"/>
    <a:srgbClr val="749BCA"/>
    <a:srgbClr val="0066CC"/>
    <a:srgbClr val="0066FF"/>
    <a:srgbClr val="3333CC"/>
    <a:srgbClr val="A33411"/>
    <a:srgbClr val="952F0F"/>
    <a:srgbClr val="C05B08"/>
    <a:srgbClr val="B0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40" autoAdjust="0"/>
    <p:restoredTop sz="94660" autoAdjust="0"/>
  </p:normalViewPr>
  <p:slideViewPr>
    <p:cSldViewPr snapToGrid="0" snapToObjects="1" showGuides="1">
      <p:cViewPr varScale="1">
        <p:scale>
          <a:sx n="69" d="100"/>
          <a:sy n="69" d="100"/>
        </p:scale>
        <p:origin x="1170" y="66"/>
      </p:cViewPr>
      <p:guideLst>
        <p:guide orient="horz" pos="4092"/>
        <p:guide orient="horz" pos="2484"/>
        <p:guide pos="3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C64B1C-8E5F-4380-AFBB-FCE4BFCB9A9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E6B0447-3176-441A-B0C7-D6E4B06CAFD9}">
      <dgm:prSet/>
      <dgm:spPr/>
      <dgm:t>
        <a:bodyPr/>
        <a:lstStyle/>
        <a:p>
          <a:pPr>
            <a:defRPr cap="all"/>
          </a:pPr>
          <a:r>
            <a:rPr lang="en-US" b="0" i="0"/>
            <a:t>Recency</a:t>
          </a:r>
          <a:endParaRPr lang="en-US"/>
        </a:p>
      </dgm:t>
    </dgm:pt>
    <dgm:pt modelId="{76B4883E-9C55-46B4-83E0-2FF89B88C017}" type="parTrans" cxnId="{219C7C27-2A8D-433D-AED4-6C7AE37E03FC}">
      <dgm:prSet/>
      <dgm:spPr/>
      <dgm:t>
        <a:bodyPr/>
        <a:lstStyle/>
        <a:p>
          <a:endParaRPr lang="en-US"/>
        </a:p>
      </dgm:t>
    </dgm:pt>
    <dgm:pt modelId="{335CDC39-9F43-4D65-B8E3-1EC9F9AC94B9}" type="sibTrans" cxnId="{219C7C27-2A8D-433D-AED4-6C7AE37E03FC}">
      <dgm:prSet/>
      <dgm:spPr/>
      <dgm:t>
        <a:bodyPr/>
        <a:lstStyle/>
        <a:p>
          <a:endParaRPr lang="en-US"/>
        </a:p>
      </dgm:t>
    </dgm:pt>
    <dgm:pt modelId="{781EE79A-A47A-4724-BE0A-02DDAF1A5968}">
      <dgm:prSet/>
      <dgm:spPr/>
      <dgm:t>
        <a:bodyPr/>
        <a:lstStyle/>
        <a:p>
          <a:pPr>
            <a:defRPr cap="all"/>
          </a:pPr>
          <a:r>
            <a:rPr lang="en-US" b="0" i="0"/>
            <a:t>Loss Aversion</a:t>
          </a:r>
          <a:endParaRPr lang="en-US"/>
        </a:p>
      </dgm:t>
    </dgm:pt>
    <dgm:pt modelId="{651BC5F5-BF3C-4194-A658-7592DD9065F0}" type="parTrans" cxnId="{4D62A20A-FFF5-44BB-B049-C6580528830D}">
      <dgm:prSet/>
      <dgm:spPr/>
      <dgm:t>
        <a:bodyPr/>
        <a:lstStyle/>
        <a:p>
          <a:endParaRPr lang="en-US"/>
        </a:p>
      </dgm:t>
    </dgm:pt>
    <dgm:pt modelId="{D663159A-E395-4D06-B193-7FBF759A3FA4}" type="sibTrans" cxnId="{4D62A20A-FFF5-44BB-B049-C6580528830D}">
      <dgm:prSet/>
      <dgm:spPr/>
      <dgm:t>
        <a:bodyPr/>
        <a:lstStyle/>
        <a:p>
          <a:endParaRPr lang="en-US"/>
        </a:p>
      </dgm:t>
    </dgm:pt>
    <dgm:pt modelId="{7E786B6B-43DB-407E-AA9C-EEEC1D32A76C}">
      <dgm:prSet/>
      <dgm:spPr/>
      <dgm:t>
        <a:bodyPr/>
        <a:lstStyle/>
        <a:p>
          <a:pPr>
            <a:defRPr cap="all"/>
          </a:pPr>
          <a:r>
            <a:rPr lang="en-US" b="0" i="0"/>
            <a:t>Herding</a:t>
          </a:r>
          <a:endParaRPr lang="en-US"/>
        </a:p>
      </dgm:t>
    </dgm:pt>
    <dgm:pt modelId="{0AECA7C7-8870-4DAB-A2FC-D87C9CE29F0B}" type="parTrans" cxnId="{E51E6780-071D-4657-AEB0-9577DB7393D5}">
      <dgm:prSet/>
      <dgm:spPr/>
      <dgm:t>
        <a:bodyPr/>
        <a:lstStyle/>
        <a:p>
          <a:endParaRPr lang="en-US"/>
        </a:p>
      </dgm:t>
    </dgm:pt>
    <dgm:pt modelId="{D3ED65A4-2EDC-4FB3-A609-5E54D4EFD944}" type="sibTrans" cxnId="{E51E6780-071D-4657-AEB0-9577DB7393D5}">
      <dgm:prSet/>
      <dgm:spPr/>
      <dgm:t>
        <a:bodyPr/>
        <a:lstStyle/>
        <a:p>
          <a:endParaRPr lang="en-US"/>
        </a:p>
      </dgm:t>
    </dgm:pt>
    <dgm:pt modelId="{F328026E-9FEC-4D4B-B263-DA692F306BDB}" type="pres">
      <dgm:prSet presAssocID="{F3C64B1C-8E5F-4380-AFBB-FCE4BFCB9A9C}" presName="root" presStyleCnt="0">
        <dgm:presLayoutVars>
          <dgm:dir/>
          <dgm:resizeHandles val="exact"/>
        </dgm:presLayoutVars>
      </dgm:prSet>
      <dgm:spPr/>
    </dgm:pt>
    <dgm:pt modelId="{74256AE6-68FE-4115-AB48-898E71F824A1}" type="pres">
      <dgm:prSet presAssocID="{3E6B0447-3176-441A-B0C7-D6E4B06CAFD9}" presName="compNode" presStyleCnt="0"/>
      <dgm:spPr/>
    </dgm:pt>
    <dgm:pt modelId="{C38B5F2C-17B0-4B5F-97FF-C6E04D1E562E}" type="pres">
      <dgm:prSet presAssocID="{3E6B0447-3176-441A-B0C7-D6E4B06CAFD9}" presName="iconBgRect" presStyleLbl="bgShp" presStyleIdx="0" presStyleCnt="3"/>
      <dgm:spPr/>
    </dgm:pt>
    <dgm:pt modelId="{2A022079-E621-4E04-943A-9C9294440BAB}" type="pres">
      <dgm:prSet presAssocID="{3E6B0447-3176-441A-B0C7-D6E4B06CAFD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F065152F-C65F-4860-8FAA-DAAF97026559}" type="pres">
      <dgm:prSet presAssocID="{3E6B0447-3176-441A-B0C7-D6E4B06CAFD9}" presName="spaceRect" presStyleCnt="0"/>
      <dgm:spPr/>
    </dgm:pt>
    <dgm:pt modelId="{5FFB2513-B569-4CE9-9D04-D0170D21932D}" type="pres">
      <dgm:prSet presAssocID="{3E6B0447-3176-441A-B0C7-D6E4B06CAFD9}" presName="textRect" presStyleLbl="revTx" presStyleIdx="0" presStyleCnt="3">
        <dgm:presLayoutVars>
          <dgm:chMax val="1"/>
          <dgm:chPref val="1"/>
        </dgm:presLayoutVars>
      </dgm:prSet>
      <dgm:spPr/>
    </dgm:pt>
    <dgm:pt modelId="{D7F9D08F-95B3-47FA-A96D-87AB4D0D9A84}" type="pres">
      <dgm:prSet presAssocID="{335CDC39-9F43-4D65-B8E3-1EC9F9AC94B9}" presName="sibTrans" presStyleCnt="0"/>
      <dgm:spPr/>
    </dgm:pt>
    <dgm:pt modelId="{E400BF63-CA3E-40CE-9518-33C5C46A5815}" type="pres">
      <dgm:prSet presAssocID="{781EE79A-A47A-4724-BE0A-02DDAF1A5968}" presName="compNode" presStyleCnt="0"/>
      <dgm:spPr/>
    </dgm:pt>
    <dgm:pt modelId="{8F4FB212-9B18-4151-8839-4A64B8E1D703}" type="pres">
      <dgm:prSet presAssocID="{781EE79A-A47A-4724-BE0A-02DDAF1A5968}" presName="iconBgRect" presStyleLbl="bgShp" presStyleIdx="1" presStyleCnt="3"/>
      <dgm:spPr/>
    </dgm:pt>
    <dgm:pt modelId="{D2BB991C-5F4C-4EF7-A033-FDF76CC8A158}" type="pres">
      <dgm:prSet presAssocID="{781EE79A-A47A-4724-BE0A-02DDAF1A596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9F9A1590-AE52-41CB-8236-1FE63679E86B}" type="pres">
      <dgm:prSet presAssocID="{781EE79A-A47A-4724-BE0A-02DDAF1A5968}" presName="spaceRect" presStyleCnt="0"/>
      <dgm:spPr/>
    </dgm:pt>
    <dgm:pt modelId="{7C67A7E0-0C25-4A1A-9A79-1F0D7951C5D5}" type="pres">
      <dgm:prSet presAssocID="{781EE79A-A47A-4724-BE0A-02DDAF1A5968}" presName="textRect" presStyleLbl="revTx" presStyleIdx="1" presStyleCnt="3">
        <dgm:presLayoutVars>
          <dgm:chMax val="1"/>
          <dgm:chPref val="1"/>
        </dgm:presLayoutVars>
      </dgm:prSet>
      <dgm:spPr/>
    </dgm:pt>
    <dgm:pt modelId="{1353B1CE-43F9-47D8-8053-08F77F6BB347}" type="pres">
      <dgm:prSet presAssocID="{D663159A-E395-4D06-B193-7FBF759A3FA4}" presName="sibTrans" presStyleCnt="0"/>
      <dgm:spPr/>
    </dgm:pt>
    <dgm:pt modelId="{891845EB-6390-449E-BDC0-77A30E1A94A4}" type="pres">
      <dgm:prSet presAssocID="{7E786B6B-43DB-407E-AA9C-EEEC1D32A76C}" presName="compNode" presStyleCnt="0"/>
      <dgm:spPr/>
    </dgm:pt>
    <dgm:pt modelId="{31D21094-EADC-4560-987C-240E454000DE}" type="pres">
      <dgm:prSet presAssocID="{7E786B6B-43DB-407E-AA9C-EEEC1D32A76C}" presName="iconBgRect" presStyleLbl="bgShp" presStyleIdx="2" presStyleCnt="3"/>
      <dgm:spPr/>
    </dgm:pt>
    <dgm:pt modelId="{807DC749-170F-41CF-A8D2-80E6A9FE5F45}" type="pres">
      <dgm:prSet presAssocID="{7E786B6B-43DB-407E-AA9C-EEEC1D32A76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w"/>
        </a:ext>
      </dgm:extLst>
    </dgm:pt>
    <dgm:pt modelId="{F01DE95B-77F5-4B53-8E0C-69132EDA90D7}" type="pres">
      <dgm:prSet presAssocID="{7E786B6B-43DB-407E-AA9C-EEEC1D32A76C}" presName="spaceRect" presStyleCnt="0"/>
      <dgm:spPr/>
    </dgm:pt>
    <dgm:pt modelId="{3C4BCFE4-6504-462A-99BF-B88B3005C294}" type="pres">
      <dgm:prSet presAssocID="{7E786B6B-43DB-407E-AA9C-EEEC1D32A76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D62A20A-FFF5-44BB-B049-C6580528830D}" srcId="{F3C64B1C-8E5F-4380-AFBB-FCE4BFCB9A9C}" destId="{781EE79A-A47A-4724-BE0A-02DDAF1A5968}" srcOrd="1" destOrd="0" parTransId="{651BC5F5-BF3C-4194-A658-7592DD9065F0}" sibTransId="{D663159A-E395-4D06-B193-7FBF759A3FA4}"/>
    <dgm:cxn modelId="{5FCB4A1E-D5F6-4FDB-AEBA-016D3D4FD24B}" type="presOf" srcId="{F3C64B1C-8E5F-4380-AFBB-FCE4BFCB9A9C}" destId="{F328026E-9FEC-4D4B-B263-DA692F306BDB}" srcOrd="0" destOrd="0" presId="urn:microsoft.com/office/officeart/2018/5/layout/IconCircleLabelList"/>
    <dgm:cxn modelId="{219C7C27-2A8D-433D-AED4-6C7AE37E03FC}" srcId="{F3C64B1C-8E5F-4380-AFBB-FCE4BFCB9A9C}" destId="{3E6B0447-3176-441A-B0C7-D6E4B06CAFD9}" srcOrd="0" destOrd="0" parTransId="{76B4883E-9C55-46B4-83E0-2FF89B88C017}" sibTransId="{335CDC39-9F43-4D65-B8E3-1EC9F9AC94B9}"/>
    <dgm:cxn modelId="{8B202D67-3FD0-4A82-8524-0EF61F593324}" type="presOf" srcId="{7E786B6B-43DB-407E-AA9C-EEEC1D32A76C}" destId="{3C4BCFE4-6504-462A-99BF-B88B3005C294}" srcOrd="0" destOrd="0" presId="urn:microsoft.com/office/officeart/2018/5/layout/IconCircleLabelList"/>
    <dgm:cxn modelId="{E51E6780-071D-4657-AEB0-9577DB7393D5}" srcId="{F3C64B1C-8E5F-4380-AFBB-FCE4BFCB9A9C}" destId="{7E786B6B-43DB-407E-AA9C-EEEC1D32A76C}" srcOrd="2" destOrd="0" parTransId="{0AECA7C7-8870-4DAB-A2FC-D87C9CE29F0B}" sibTransId="{D3ED65A4-2EDC-4FB3-A609-5E54D4EFD944}"/>
    <dgm:cxn modelId="{519E8588-0E29-4047-8958-912363310367}" type="presOf" srcId="{3E6B0447-3176-441A-B0C7-D6E4B06CAFD9}" destId="{5FFB2513-B569-4CE9-9D04-D0170D21932D}" srcOrd="0" destOrd="0" presId="urn:microsoft.com/office/officeart/2018/5/layout/IconCircleLabelList"/>
    <dgm:cxn modelId="{26D59FE1-D6AA-4F4A-89F5-4C106EDF115E}" type="presOf" srcId="{781EE79A-A47A-4724-BE0A-02DDAF1A5968}" destId="{7C67A7E0-0C25-4A1A-9A79-1F0D7951C5D5}" srcOrd="0" destOrd="0" presId="urn:microsoft.com/office/officeart/2018/5/layout/IconCircleLabelList"/>
    <dgm:cxn modelId="{111014DF-8BE3-498A-AB64-A3B5CD127C86}" type="presParOf" srcId="{F328026E-9FEC-4D4B-B263-DA692F306BDB}" destId="{74256AE6-68FE-4115-AB48-898E71F824A1}" srcOrd="0" destOrd="0" presId="urn:microsoft.com/office/officeart/2018/5/layout/IconCircleLabelList"/>
    <dgm:cxn modelId="{CE8C5161-ED7D-447D-942C-316F3618E3A0}" type="presParOf" srcId="{74256AE6-68FE-4115-AB48-898E71F824A1}" destId="{C38B5F2C-17B0-4B5F-97FF-C6E04D1E562E}" srcOrd="0" destOrd="0" presId="urn:microsoft.com/office/officeart/2018/5/layout/IconCircleLabelList"/>
    <dgm:cxn modelId="{9D29C20A-1DB9-480D-98A4-C4B938A0C883}" type="presParOf" srcId="{74256AE6-68FE-4115-AB48-898E71F824A1}" destId="{2A022079-E621-4E04-943A-9C9294440BAB}" srcOrd="1" destOrd="0" presId="urn:microsoft.com/office/officeart/2018/5/layout/IconCircleLabelList"/>
    <dgm:cxn modelId="{4543AA25-CB9E-4401-B4DF-B41CBF44FAD5}" type="presParOf" srcId="{74256AE6-68FE-4115-AB48-898E71F824A1}" destId="{F065152F-C65F-4860-8FAA-DAAF97026559}" srcOrd="2" destOrd="0" presId="urn:microsoft.com/office/officeart/2018/5/layout/IconCircleLabelList"/>
    <dgm:cxn modelId="{0507EF3C-AB38-4A6F-A37C-FA00E18D7569}" type="presParOf" srcId="{74256AE6-68FE-4115-AB48-898E71F824A1}" destId="{5FFB2513-B569-4CE9-9D04-D0170D21932D}" srcOrd="3" destOrd="0" presId="urn:microsoft.com/office/officeart/2018/5/layout/IconCircleLabelList"/>
    <dgm:cxn modelId="{1CB5C3F2-767B-4D10-861D-59033B03C97D}" type="presParOf" srcId="{F328026E-9FEC-4D4B-B263-DA692F306BDB}" destId="{D7F9D08F-95B3-47FA-A96D-87AB4D0D9A84}" srcOrd="1" destOrd="0" presId="urn:microsoft.com/office/officeart/2018/5/layout/IconCircleLabelList"/>
    <dgm:cxn modelId="{DFCD3A2B-0713-42CF-9376-544705811661}" type="presParOf" srcId="{F328026E-9FEC-4D4B-B263-DA692F306BDB}" destId="{E400BF63-CA3E-40CE-9518-33C5C46A5815}" srcOrd="2" destOrd="0" presId="urn:microsoft.com/office/officeart/2018/5/layout/IconCircleLabelList"/>
    <dgm:cxn modelId="{9FBC957A-B0F7-4631-B092-A91114043D78}" type="presParOf" srcId="{E400BF63-CA3E-40CE-9518-33C5C46A5815}" destId="{8F4FB212-9B18-4151-8839-4A64B8E1D703}" srcOrd="0" destOrd="0" presId="urn:microsoft.com/office/officeart/2018/5/layout/IconCircleLabelList"/>
    <dgm:cxn modelId="{ECC12DC9-E477-4D97-ADF0-7D0EA5104841}" type="presParOf" srcId="{E400BF63-CA3E-40CE-9518-33C5C46A5815}" destId="{D2BB991C-5F4C-4EF7-A033-FDF76CC8A158}" srcOrd="1" destOrd="0" presId="urn:microsoft.com/office/officeart/2018/5/layout/IconCircleLabelList"/>
    <dgm:cxn modelId="{F50276A6-6E65-4C86-BF47-7054AAA36692}" type="presParOf" srcId="{E400BF63-CA3E-40CE-9518-33C5C46A5815}" destId="{9F9A1590-AE52-41CB-8236-1FE63679E86B}" srcOrd="2" destOrd="0" presId="urn:microsoft.com/office/officeart/2018/5/layout/IconCircleLabelList"/>
    <dgm:cxn modelId="{7BF3E95D-8CE9-492F-9084-D1C85C8A9898}" type="presParOf" srcId="{E400BF63-CA3E-40CE-9518-33C5C46A5815}" destId="{7C67A7E0-0C25-4A1A-9A79-1F0D7951C5D5}" srcOrd="3" destOrd="0" presId="urn:microsoft.com/office/officeart/2018/5/layout/IconCircleLabelList"/>
    <dgm:cxn modelId="{F1228020-DF1D-4022-9973-07365171968A}" type="presParOf" srcId="{F328026E-9FEC-4D4B-B263-DA692F306BDB}" destId="{1353B1CE-43F9-47D8-8053-08F77F6BB347}" srcOrd="3" destOrd="0" presId="urn:microsoft.com/office/officeart/2018/5/layout/IconCircleLabelList"/>
    <dgm:cxn modelId="{97BE98BB-027B-43D5-9BF4-467C0FCCE9D9}" type="presParOf" srcId="{F328026E-9FEC-4D4B-B263-DA692F306BDB}" destId="{891845EB-6390-449E-BDC0-77A30E1A94A4}" srcOrd="4" destOrd="0" presId="urn:microsoft.com/office/officeart/2018/5/layout/IconCircleLabelList"/>
    <dgm:cxn modelId="{A430C48F-234E-4776-AA3B-16C7968C261D}" type="presParOf" srcId="{891845EB-6390-449E-BDC0-77A30E1A94A4}" destId="{31D21094-EADC-4560-987C-240E454000DE}" srcOrd="0" destOrd="0" presId="urn:microsoft.com/office/officeart/2018/5/layout/IconCircleLabelList"/>
    <dgm:cxn modelId="{687E19B7-49DB-419F-A8AE-3166F15E2724}" type="presParOf" srcId="{891845EB-6390-449E-BDC0-77A30E1A94A4}" destId="{807DC749-170F-41CF-A8D2-80E6A9FE5F45}" srcOrd="1" destOrd="0" presId="urn:microsoft.com/office/officeart/2018/5/layout/IconCircleLabelList"/>
    <dgm:cxn modelId="{42ADA353-A051-4FF8-B0AB-59DDDDE825ED}" type="presParOf" srcId="{891845EB-6390-449E-BDC0-77A30E1A94A4}" destId="{F01DE95B-77F5-4B53-8E0C-69132EDA90D7}" srcOrd="2" destOrd="0" presId="urn:microsoft.com/office/officeart/2018/5/layout/IconCircleLabelList"/>
    <dgm:cxn modelId="{FB15374E-765F-4105-9F98-73B702962119}" type="presParOf" srcId="{891845EB-6390-449E-BDC0-77A30E1A94A4}" destId="{3C4BCFE4-6504-462A-99BF-B88B3005C29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B5F2C-17B0-4B5F-97FF-C6E04D1E562E}">
      <dsp:nvSpPr>
        <dsp:cNvPr id="0" name=""/>
        <dsp:cNvSpPr/>
      </dsp:nvSpPr>
      <dsp:spPr>
        <a:xfrm>
          <a:off x="446018" y="496341"/>
          <a:ext cx="1303875" cy="13038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022079-E621-4E04-943A-9C9294440BAB}">
      <dsp:nvSpPr>
        <dsp:cNvPr id="0" name=""/>
        <dsp:cNvSpPr/>
      </dsp:nvSpPr>
      <dsp:spPr>
        <a:xfrm>
          <a:off x="723893" y="774216"/>
          <a:ext cx="748125" cy="748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B2513-B569-4CE9-9D04-D0170D21932D}">
      <dsp:nvSpPr>
        <dsp:cNvPr id="0" name=""/>
        <dsp:cNvSpPr/>
      </dsp:nvSpPr>
      <dsp:spPr>
        <a:xfrm>
          <a:off x="29205" y="2206341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b="0" i="0" kern="1200"/>
            <a:t>Recency</a:t>
          </a:r>
          <a:endParaRPr lang="en-US" sz="2500" kern="1200"/>
        </a:p>
      </dsp:txBody>
      <dsp:txXfrm>
        <a:off x="29205" y="2206341"/>
        <a:ext cx="2137500" cy="720000"/>
      </dsp:txXfrm>
    </dsp:sp>
    <dsp:sp modelId="{8F4FB212-9B18-4151-8839-4A64B8E1D703}">
      <dsp:nvSpPr>
        <dsp:cNvPr id="0" name=""/>
        <dsp:cNvSpPr/>
      </dsp:nvSpPr>
      <dsp:spPr>
        <a:xfrm>
          <a:off x="2957581" y="496341"/>
          <a:ext cx="1303875" cy="13038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BB991C-5F4C-4EF7-A033-FDF76CC8A158}">
      <dsp:nvSpPr>
        <dsp:cNvPr id="0" name=""/>
        <dsp:cNvSpPr/>
      </dsp:nvSpPr>
      <dsp:spPr>
        <a:xfrm>
          <a:off x="3235456" y="774216"/>
          <a:ext cx="748125" cy="748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7A7E0-0C25-4A1A-9A79-1F0D7951C5D5}">
      <dsp:nvSpPr>
        <dsp:cNvPr id="0" name=""/>
        <dsp:cNvSpPr/>
      </dsp:nvSpPr>
      <dsp:spPr>
        <a:xfrm>
          <a:off x="2540768" y="2206341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b="0" i="0" kern="1200"/>
            <a:t>Loss Aversion</a:t>
          </a:r>
          <a:endParaRPr lang="en-US" sz="2500" kern="1200"/>
        </a:p>
      </dsp:txBody>
      <dsp:txXfrm>
        <a:off x="2540768" y="2206341"/>
        <a:ext cx="2137500" cy="720000"/>
      </dsp:txXfrm>
    </dsp:sp>
    <dsp:sp modelId="{31D21094-EADC-4560-987C-240E454000DE}">
      <dsp:nvSpPr>
        <dsp:cNvPr id="0" name=""/>
        <dsp:cNvSpPr/>
      </dsp:nvSpPr>
      <dsp:spPr>
        <a:xfrm>
          <a:off x="5469143" y="496341"/>
          <a:ext cx="1303875" cy="13038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DC749-170F-41CF-A8D2-80E6A9FE5F45}">
      <dsp:nvSpPr>
        <dsp:cNvPr id="0" name=""/>
        <dsp:cNvSpPr/>
      </dsp:nvSpPr>
      <dsp:spPr>
        <a:xfrm>
          <a:off x="5747018" y="774216"/>
          <a:ext cx="748125" cy="748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4BCFE4-6504-462A-99BF-B88B3005C294}">
      <dsp:nvSpPr>
        <dsp:cNvPr id="0" name=""/>
        <dsp:cNvSpPr/>
      </dsp:nvSpPr>
      <dsp:spPr>
        <a:xfrm>
          <a:off x="5052331" y="2206341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b="0" i="0" kern="1200"/>
            <a:t>Herding</a:t>
          </a:r>
          <a:endParaRPr lang="en-US" sz="2500" kern="1200"/>
        </a:p>
      </dsp:txBody>
      <dsp:txXfrm>
        <a:off x="5052331" y="2206341"/>
        <a:ext cx="2137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ＭＳ Ｐゴシック" charset="0"/>
              </a:defRPr>
            </a:lvl1pPr>
          </a:lstStyle>
          <a:p>
            <a:pPr>
              <a:defRPr/>
            </a:pPr>
            <a:fld id="{E230702B-0865-5C40-8C88-7D0EE1E9D4E0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ＭＳ Ｐゴシック" charset="0"/>
              </a:defRPr>
            </a:lvl1pPr>
          </a:lstStyle>
          <a:p>
            <a:pPr>
              <a:defRPr/>
            </a:pPr>
            <a:fld id="{957FCA13-ADAB-3B4E-BF4F-7234B56FA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8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ＭＳ Ｐゴシック" charset="0"/>
              </a:defRPr>
            </a:lvl1pPr>
          </a:lstStyle>
          <a:p>
            <a:pPr>
              <a:defRPr/>
            </a:pPr>
            <a:fld id="{7142913A-955E-DD49-8A92-409D7FCF934B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ＭＳ Ｐゴシック" charset="0"/>
              </a:defRPr>
            </a:lvl1pPr>
          </a:lstStyle>
          <a:p>
            <a:pPr>
              <a:defRPr/>
            </a:pPr>
            <a:fld id="{EEAF11CF-C4CD-3440-95AC-25B596491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409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F11CF-C4CD-3440-95AC-25B5964914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10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F11CF-C4CD-3440-95AC-25B5964914F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31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F11CF-C4CD-3440-95AC-25B5964914F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12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AF8DD645-B9B4-46EE-B031-35C24A448A04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3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9E700-EF95-463F-B75A-2CDEC15C5A37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083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6CC6-9B37-4318-8876-62F2332BE330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845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7781-F104-4BD5-BC26-3DB2DD695986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220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9AD0-4BAD-48BB-B06C-62CAB66B1652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22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7D66-9247-4313-B245-9F882A4407CD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563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22A5-2C49-4E61-8AF1-56B5ABF57608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2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1F1580A0-ED6C-4884-9FFE-87471827F59A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756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4D98-3273-47CE-B312-A00AAFA2779F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70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70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03569"/>
            <a:ext cx="9144000" cy="17526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53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3E9-CEF0-47B7-AEA6-AFACC79966BA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490133"/>
            <a:ext cx="8450263" cy="50545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119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8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2056004"/>
            <a:ext cx="7772400" cy="1470025"/>
          </a:xfrm>
        </p:spPr>
        <p:txBody>
          <a:bodyPr>
            <a:normAutofit/>
          </a:bodyPr>
          <a:lstStyle>
            <a:lvl1pPr algn="ctr">
              <a:defRPr sz="3600" b="1" i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409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4F47-3A99-4701-A7D9-FE6C4D9DA92E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1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62588-EC5C-453B-A942-AA1C7EFEEF33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24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D575-BDA5-4AAF-81DC-5D38C213A391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230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9C5B0-21BA-48EA-B067-5E37072B4F18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56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9AD-49F4-478E-A013-BE606CDD1B41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60413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E8D2-BCEE-4D3D-AE6D-93BD204BAD0C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94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F110E-D48F-4A61-BE6D-11D38A61FE05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841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0FE61780-2E25-4081-A2D9-4C0805256F67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38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  <p:sldLayoutId id="2147484120" r:id="rId13"/>
    <p:sldLayoutId id="2147484121" r:id="rId14"/>
    <p:sldLayoutId id="2147484122" r:id="rId15"/>
    <p:sldLayoutId id="2147484123" r:id="rId16"/>
    <p:sldLayoutId id="2147484124" r:id="rId17"/>
    <p:sldLayoutId id="2147484125" r:id="rId18"/>
    <p:sldLayoutId id="2147483682" r:id="rId19"/>
    <p:sldLayoutId id="2147483680" r:id="rId20"/>
    <p:sldLayoutId id="2147483683" r:id="rId21"/>
    <p:sldLayoutId id="2147483686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Rectangle 11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2233036" y="1913001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4D178F-8EE7-4554-801E-EFF6C8692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03" r="26103"/>
          <a:stretch/>
        </p:blipFill>
        <p:spPr>
          <a:xfrm>
            <a:off x="317502" y="402166"/>
            <a:ext cx="3699714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58484D-60DC-44E8-B88C-D1AFFA3FC607}"/>
              </a:ext>
            </a:extLst>
          </p:cNvPr>
          <p:cNvSpPr txBox="1"/>
          <p:nvPr/>
        </p:nvSpPr>
        <p:spPr>
          <a:xfrm>
            <a:off x="4271295" y="1241266"/>
            <a:ext cx="4071414" cy="31537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Tackling Financial Anxiety During the COVID-19 Pandemic</a:t>
            </a: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09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477F3-641A-47DB-A527-7EF1C4A3B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to feel better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31117-471B-46BF-8D18-B0541A936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You planned for this</a:t>
            </a:r>
          </a:p>
          <a:p>
            <a:r>
              <a:rPr lang="en-US" sz="2400" dirty="0"/>
              <a:t>History </a:t>
            </a:r>
            <a:r>
              <a:rPr lang="en-US" sz="2400" i="1" dirty="0"/>
              <a:t>does</a:t>
            </a:r>
            <a:r>
              <a:rPr lang="en-US" sz="2400" dirty="0"/>
              <a:t> repeat itself</a:t>
            </a:r>
          </a:p>
          <a:p>
            <a:r>
              <a:rPr lang="en-US" sz="2400" dirty="0"/>
              <a:t>You’re paying others to do something so you can afford to do nothing</a:t>
            </a:r>
          </a:p>
          <a:p>
            <a:r>
              <a:rPr lang="en-US" sz="2400" dirty="0"/>
              <a:t>Count your sources of cash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Government support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Savings/</a:t>
            </a:r>
            <a:r>
              <a:rPr lang="en-US" sz="1800" dirty="0" err="1"/>
              <a:t>chequing</a:t>
            </a:r>
            <a:r>
              <a:rPr lang="en-US" sz="1800" dirty="0"/>
              <a:t> account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TFSA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Line of credit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34259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A163E-F3AD-45D3-AD02-614D041A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78" y="480060"/>
            <a:ext cx="4554582" cy="144891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Investors 5+ years from retirement</a:t>
            </a:r>
            <a:endParaRPr lang="en-CA" sz="3600" dirty="0">
              <a:solidFill>
                <a:srgbClr val="FFFFF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94D6E1-3A5D-4A0F-85AA-18521F60A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23" y="2418734"/>
            <a:ext cx="4554582" cy="3233921"/>
          </a:xfrm>
        </p:spPr>
        <p:txBody>
          <a:bodyPr anchor="ctr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Minimal long-term impact</a:t>
            </a:r>
          </a:p>
          <a:p>
            <a:r>
              <a:rPr lang="en-US" sz="2400" dirty="0">
                <a:solidFill>
                  <a:srgbClr val="FFFFFF"/>
                </a:solidFill>
              </a:rPr>
              <a:t>Your portfolio has ample time to recover</a:t>
            </a:r>
          </a:p>
          <a:p>
            <a:r>
              <a:rPr lang="en-US" sz="2400" dirty="0">
                <a:solidFill>
                  <a:srgbClr val="FFFFFF"/>
                </a:solidFill>
              </a:rPr>
              <a:t>An excellent buying opportunity, especially with ongoing contributions  </a:t>
            </a:r>
            <a:endParaRPr lang="en-CA" sz="240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9C4E4-DAB4-4CD3-8404-E57E916D0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04" r="16756" b="1"/>
          <a:stretch/>
        </p:blipFill>
        <p:spPr>
          <a:xfrm>
            <a:off x="5080883" y="480060"/>
            <a:ext cx="3697356" cy="5897880"/>
          </a:xfrm>
          <a:custGeom>
            <a:avLst/>
            <a:gdLst/>
            <a:ahLst/>
            <a:cxnLst/>
            <a:rect l="l" t="t" r="r" b="b"/>
            <a:pathLst>
              <a:path w="4929808" h="5897880">
                <a:moveTo>
                  <a:pt x="104535" y="0"/>
                </a:moveTo>
                <a:lnTo>
                  <a:pt x="2751151" y="0"/>
                </a:lnTo>
                <a:lnTo>
                  <a:pt x="4769032" y="0"/>
                </a:lnTo>
                <a:lnTo>
                  <a:pt x="4929808" y="0"/>
                </a:lnTo>
                <a:lnTo>
                  <a:pt x="4929808" y="5897880"/>
                </a:lnTo>
                <a:lnTo>
                  <a:pt x="4769032" y="5897880"/>
                </a:lnTo>
                <a:lnTo>
                  <a:pt x="2751151" y="5897880"/>
                </a:lnTo>
                <a:lnTo>
                  <a:pt x="0" y="5897880"/>
                </a:lnTo>
                <a:lnTo>
                  <a:pt x="0" y="5896985"/>
                </a:lnTo>
                <a:lnTo>
                  <a:pt x="103291" y="5896985"/>
                </a:lnTo>
                <a:lnTo>
                  <a:pt x="112340" y="5838313"/>
                </a:lnTo>
                <a:lnTo>
                  <a:pt x="123631" y="5762037"/>
                </a:lnTo>
                <a:lnTo>
                  <a:pt x="135550" y="5671232"/>
                </a:lnTo>
                <a:lnTo>
                  <a:pt x="149820" y="5563476"/>
                </a:lnTo>
                <a:lnTo>
                  <a:pt x="164875" y="5444219"/>
                </a:lnTo>
                <a:lnTo>
                  <a:pt x="180714" y="5309828"/>
                </a:lnTo>
                <a:lnTo>
                  <a:pt x="197494" y="5163329"/>
                </a:lnTo>
                <a:lnTo>
                  <a:pt x="214273" y="5004117"/>
                </a:lnTo>
                <a:lnTo>
                  <a:pt x="231367" y="4834615"/>
                </a:lnTo>
                <a:lnTo>
                  <a:pt x="247205" y="4651794"/>
                </a:lnTo>
                <a:lnTo>
                  <a:pt x="262417" y="4460498"/>
                </a:lnTo>
                <a:lnTo>
                  <a:pt x="276217" y="4258305"/>
                </a:lnTo>
                <a:lnTo>
                  <a:pt x="289390" y="4047637"/>
                </a:lnTo>
                <a:lnTo>
                  <a:pt x="301779" y="3827889"/>
                </a:lnTo>
                <a:lnTo>
                  <a:pt x="306170" y="3715291"/>
                </a:lnTo>
                <a:lnTo>
                  <a:pt x="311031" y="3600271"/>
                </a:lnTo>
                <a:lnTo>
                  <a:pt x="315579" y="3483435"/>
                </a:lnTo>
                <a:lnTo>
                  <a:pt x="318558" y="3365994"/>
                </a:lnTo>
                <a:lnTo>
                  <a:pt x="321224" y="3246131"/>
                </a:lnTo>
                <a:lnTo>
                  <a:pt x="324047" y="3125058"/>
                </a:lnTo>
                <a:lnTo>
                  <a:pt x="325929" y="3001563"/>
                </a:lnTo>
                <a:lnTo>
                  <a:pt x="325929" y="2876858"/>
                </a:lnTo>
                <a:lnTo>
                  <a:pt x="326870" y="2750941"/>
                </a:lnTo>
                <a:lnTo>
                  <a:pt x="325929" y="2623814"/>
                </a:lnTo>
                <a:lnTo>
                  <a:pt x="324047" y="2494871"/>
                </a:lnTo>
                <a:lnTo>
                  <a:pt x="322322" y="2365928"/>
                </a:lnTo>
                <a:lnTo>
                  <a:pt x="318558" y="2235169"/>
                </a:lnTo>
                <a:lnTo>
                  <a:pt x="314638" y="2103199"/>
                </a:lnTo>
                <a:lnTo>
                  <a:pt x="310090" y="1971229"/>
                </a:lnTo>
                <a:lnTo>
                  <a:pt x="303660" y="1838048"/>
                </a:lnTo>
                <a:lnTo>
                  <a:pt x="295976" y="1703656"/>
                </a:lnTo>
                <a:lnTo>
                  <a:pt x="288606" y="1568660"/>
                </a:lnTo>
                <a:lnTo>
                  <a:pt x="279197" y="1433663"/>
                </a:lnTo>
                <a:lnTo>
                  <a:pt x="267906" y="1296850"/>
                </a:lnTo>
                <a:lnTo>
                  <a:pt x="256615" y="1161853"/>
                </a:lnTo>
                <a:lnTo>
                  <a:pt x="243598" y="1024435"/>
                </a:lnTo>
                <a:lnTo>
                  <a:pt x="229328" y="886411"/>
                </a:lnTo>
                <a:lnTo>
                  <a:pt x="214273" y="750203"/>
                </a:lnTo>
                <a:lnTo>
                  <a:pt x="196709" y="612180"/>
                </a:lnTo>
                <a:lnTo>
                  <a:pt x="177891" y="474761"/>
                </a:lnTo>
                <a:lnTo>
                  <a:pt x="159229" y="336738"/>
                </a:lnTo>
                <a:lnTo>
                  <a:pt x="137432" y="199320"/>
                </a:lnTo>
                <a:lnTo>
                  <a:pt x="115163" y="6250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312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A163E-F3AD-45D3-AD02-614D041A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42" y="540998"/>
            <a:ext cx="7547475" cy="119014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Investors &lt;5 years from retirement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94D6E1-3A5D-4A0F-85AA-18521F60A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31" y="2664113"/>
            <a:ext cx="3314636" cy="3127087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Implement a “cash wedge” strategy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Retirement is a feature film, not a snapshot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Review your retirement income plan with your advisor </a:t>
            </a:r>
            <a:endParaRPr lang="en-CA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7D8DE3-3217-402E-970A-B98390EAE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3" r="25038" b="9230"/>
          <a:stretch/>
        </p:blipFill>
        <p:spPr>
          <a:xfrm>
            <a:off x="3978597" y="1526108"/>
            <a:ext cx="4418361" cy="439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52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61CB-4DE1-4FA0-89EF-74CD7DC1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for group plan members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D98BA-2837-4130-B0B1-CE6B46765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70" y="2849418"/>
            <a:ext cx="7502174" cy="2318327"/>
          </a:xfrm>
        </p:spPr>
        <p:txBody>
          <a:bodyPr/>
          <a:lstStyle/>
          <a:p>
            <a:r>
              <a:rPr lang="en-US" sz="2800" dirty="0"/>
              <a:t>Leverage the plan member resources available on your carrier’s web site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Webinars/videos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Articles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Updates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2202C8-8140-48E7-A54F-FD4C586D95F7}"/>
              </a:ext>
            </a:extLst>
          </p:cNvPr>
          <p:cNvSpPr txBox="1"/>
          <p:nvPr/>
        </p:nvSpPr>
        <p:spPr>
          <a:xfrm>
            <a:off x="696221" y="5700069"/>
            <a:ext cx="7841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For individual investors, talk to your financial advisor</a:t>
            </a:r>
            <a:endParaRPr lang="en-CA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2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C6EF041E-A920-4F60-8158-103B4DFEE9C6}"/>
              </a:ext>
            </a:extLst>
          </p:cNvPr>
          <p:cNvSpPr txBox="1">
            <a:spLocks/>
          </p:cNvSpPr>
          <p:nvPr/>
        </p:nvSpPr>
        <p:spPr>
          <a:xfrm>
            <a:off x="627185" y="1916822"/>
            <a:ext cx="2573210" cy="3666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</a:rPr>
              <a:t>Key Take-Aways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803F4-F095-48AC-92C1-D31C7E12B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049" y="1999949"/>
            <a:ext cx="4184780" cy="35003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/>
            <a:r>
              <a:rPr lang="en-US" dirty="0">
                <a:solidFill>
                  <a:schemeClr val="tx1"/>
                </a:solidFill>
              </a:rPr>
              <a:t>Don’t make rash decisions</a:t>
            </a:r>
          </a:p>
          <a:p>
            <a:pPr marL="457200" indent="-228600"/>
            <a:r>
              <a:rPr lang="en-US" dirty="0">
                <a:solidFill>
                  <a:schemeClr val="tx1"/>
                </a:solidFill>
              </a:rPr>
              <a:t>Have a diversified portfolio, including cash</a:t>
            </a:r>
          </a:p>
          <a:p>
            <a:pPr marL="457200" indent="-228600"/>
            <a:r>
              <a:rPr lang="en-US" dirty="0">
                <a:solidFill>
                  <a:schemeClr val="tx1"/>
                </a:solidFill>
              </a:rPr>
              <a:t>Stay calm and keep a long-term perspective</a:t>
            </a:r>
          </a:p>
          <a:p>
            <a:pPr marL="457200" indent="-228600"/>
            <a:r>
              <a:rPr lang="en-US" dirty="0">
                <a:solidFill>
                  <a:schemeClr val="tx1"/>
                </a:solidFill>
              </a:rPr>
              <a:t>Seek professional guidance</a:t>
            </a:r>
          </a:p>
        </p:txBody>
      </p:sp>
    </p:spTree>
    <p:extLst>
      <p:ext uri="{BB962C8B-B14F-4D97-AF65-F5344CB8AC3E}">
        <p14:creationId xmlns:p14="http://schemas.microsoft.com/office/powerpoint/2010/main" val="2939247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4B1993-71A2-4D90-A547-4E78C9B62293}"/>
              </a:ext>
            </a:extLst>
          </p:cNvPr>
          <p:cNvSpPr txBox="1"/>
          <p:nvPr/>
        </p:nvSpPr>
        <p:spPr>
          <a:xfrm>
            <a:off x="651992" y="3313909"/>
            <a:ext cx="7675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spcAft>
                <a:spcPts val="1200"/>
              </a:spcAft>
              <a:buClr>
                <a:srgbClr val="B082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A</a:t>
            </a:r>
            <a:r>
              <a:rPr lang="en-CA" sz="2400" dirty="0" err="1">
                <a:solidFill>
                  <a:schemeClr val="tx2">
                    <a:lumMod val="50000"/>
                  </a:schemeClr>
                </a:solidFill>
              </a:rPr>
              <a:t>uthor</a:t>
            </a:r>
            <a:r>
              <a:rPr lang="en-CA" sz="2400" dirty="0">
                <a:solidFill>
                  <a:schemeClr val="tx2">
                    <a:lumMod val="50000"/>
                  </a:schemeClr>
                </a:solidFill>
              </a:rPr>
              <a:t> and speaker</a:t>
            </a:r>
          </a:p>
          <a:p>
            <a:pPr marL="457200" indent="-457200">
              <a:spcAft>
                <a:spcPts val="1200"/>
              </a:spcAft>
              <a:buClr>
                <a:srgbClr val="B082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2">
                    <a:lumMod val="50000"/>
                  </a:schemeClr>
                </a:solidFill>
              </a:rPr>
              <a:t>Certified financial planner</a:t>
            </a:r>
          </a:p>
          <a:p>
            <a:pPr marL="457200" indent="-457200">
              <a:spcAft>
                <a:spcPts val="1200"/>
              </a:spcAft>
              <a:buClr>
                <a:srgbClr val="B082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Interviewed by national &amp; local media</a:t>
            </a:r>
            <a:endParaRPr lang="en-CA" sz="24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spcAft>
                <a:spcPts val="1200"/>
              </a:spcAft>
              <a:buClr>
                <a:srgbClr val="B082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2">
                    <a:lumMod val="50000"/>
                  </a:schemeClr>
                </a:solidFill>
              </a:rPr>
              <a:t>25+ years’ experience in wealth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59DE4-9B48-499B-8145-29FD5D375EB8}"/>
              </a:ext>
            </a:extLst>
          </p:cNvPr>
          <p:cNvSpPr txBox="1"/>
          <p:nvPr/>
        </p:nvSpPr>
        <p:spPr>
          <a:xfrm>
            <a:off x="679516" y="652515"/>
            <a:ext cx="6317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</a:rPr>
              <a:t>Mark Coutts</a:t>
            </a:r>
          </a:p>
          <a:p>
            <a:r>
              <a:rPr lang="en-CA" dirty="0">
                <a:solidFill>
                  <a:schemeClr val="bg1"/>
                </a:solidFill>
              </a:rPr>
              <a:t>MBA CFP CLU CHS RPA CFDS FCSI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2B9BA-252F-4C1A-859A-FD6096A0F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677" y="1714389"/>
            <a:ext cx="3764731" cy="230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BDC80-7392-45C9-AF59-64CC5A0C4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Leelawadee" panose="020B0502040204020203" pitchFamily="34" charset="-34"/>
                <a:cs typeface="Leelawadee" panose="020B0502040204020203" pitchFamily="34" charset="-34"/>
              </a:rPr>
              <a:t>Financial stress is common</a:t>
            </a:r>
            <a:endParaRPr lang="en-CA" sz="36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86925-B50F-45AC-9E35-DB9AC25B2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79" y="4008045"/>
            <a:ext cx="5389133" cy="338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0B77C-705C-40DA-B844-67188E7C2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79" y="4451903"/>
            <a:ext cx="4403944" cy="330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9E6D5D-B925-4410-97E4-4ED502C10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79" y="4900481"/>
            <a:ext cx="4470113" cy="338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504A69-859B-4505-A66A-33CC02185B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969" t="89165" r="5015" b="1670"/>
          <a:stretch/>
        </p:blipFill>
        <p:spPr>
          <a:xfrm>
            <a:off x="7063874" y="6135523"/>
            <a:ext cx="1761471" cy="523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114C28-2B1D-438B-BEC0-EEFF617053CD}"/>
              </a:ext>
            </a:extLst>
          </p:cNvPr>
          <p:cNvSpPr txBox="1"/>
          <p:nvPr/>
        </p:nvSpPr>
        <p:spPr>
          <a:xfrm>
            <a:off x="731304" y="2530597"/>
            <a:ext cx="7213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3 of the top 4 stress triggers have to do with money</a:t>
            </a:r>
            <a:endParaRPr lang="en-CA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512BDC-825C-4324-A5E3-AADE9D604CF8}"/>
              </a:ext>
            </a:extLst>
          </p:cNvPr>
          <p:cNvSpPr txBox="1"/>
          <p:nvPr/>
        </p:nvSpPr>
        <p:spPr>
          <a:xfrm>
            <a:off x="734290" y="5288216"/>
            <a:ext cx="550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DA705"/>
                </a:solidFill>
              </a:rPr>
              <a:t>4.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2400" dirty="0">
                <a:solidFill>
                  <a:srgbClr val="C00000"/>
                </a:solidFill>
              </a:rPr>
              <a:t>health</a:t>
            </a:r>
            <a:endParaRPr lang="en-C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0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FE5C-D06B-44AF-82D6-0104786D2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What’s your investment bias?</a:t>
            </a:r>
            <a:endParaRPr lang="en-CA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F9E0249-3468-4882-9D6D-DCAB794F7D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2544988"/>
              </p:ext>
            </p:extLst>
          </p:nvPr>
        </p:nvGraphicFramePr>
        <p:xfrm>
          <a:off x="965200" y="2324100"/>
          <a:ext cx="7219037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5761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0A31F-E6DA-4796-9C9D-B51A0805C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goes down, will go up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11359-2238-494C-AD5B-893537531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2269244"/>
            <a:ext cx="8811491" cy="396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0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4C9DD-AEF4-4ED0-A227-12E8AB1B6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69" y="927098"/>
            <a:ext cx="6629339" cy="709865"/>
          </a:xfrm>
        </p:spPr>
        <p:txBody>
          <a:bodyPr/>
          <a:lstStyle/>
          <a:p>
            <a:r>
              <a:rPr lang="en-US" dirty="0"/>
              <a:t>Practice “emotional distancing” from your portfolio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7391C-AE42-4913-A1E5-AA90DC8E8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791" y="2780145"/>
            <a:ext cx="7822418" cy="2955637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Step back from the news &amp; the noise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Don’t second-guess your long-term plan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A paper loss is not a real loss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Don’t trade market risk for inflation risk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Let the fund managers do what they do best</a:t>
            </a:r>
          </a:p>
          <a:p>
            <a:endParaRPr lang="en-US" sz="2800" dirty="0"/>
          </a:p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419977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3485D-965B-47FE-BB2F-A25E8EA05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6" y="5475417"/>
            <a:ext cx="6619243" cy="5863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What’s different this time around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89965-669E-4829-AEB0-28C8BB73F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16" y="1369355"/>
            <a:ext cx="7866145" cy="3933073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1751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Rectangle 13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DE68F-792D-44D7-8256-7F03D1B5C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1444"/>
          <a:stretch/>
        </p:blipFill>
        <p:spPr>
          <a:xfrm>
            <a:off x="357813" y="457200"/>
            <a:ext cx="8428374" cy="4563036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5" name="Freeform: Shape 15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9144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9149" y="4854346"/>
            <a:ext cx="7805701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>
                <a:solidFill>
                  <a:srgbClr val="EBEBEB"/>
                </a:solidFill>
              </a:rPr>
              <a:t>The stimulus bounce</a:t>
            </a: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2142" y="3785499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2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8427" y="690032"/>
            <a:ext cx="8455573" cy="1109133"/>
          </a:xfrm>
        </p:spPr>
        <p:txBody>
          <a:bodyPr/>
          <a:lstStyle/>
          <a:p>
            <a:r>
              <a:rPr lang="en-US" sz="3600" dirty="0">
                <a:latin typeface="Leelawadee" panose="020B0502040204020203" pitchFamily="34" charset="-34"/>
                <a:cs typeface="Leelawadee" panose="020B0502040204020203" pitchFamily="34" charset="-34"/>
              </a:rPr>
              <a:t>Focus on current cash flow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39CB8B-B500-4428-818F-008C9029CC62}"/>
              </a:ext>
            </a:extLst>
          </p:cNvPr>
          <p:cNvSpPr txBox="1"/>
          <p:nvPr/>
        </p:nvSpPr>
        <p:spPr>
          <a:xfrm>
            <a:off x="464127" y="2617805"/>
            <a:ext cx="8455573" cy="3242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4650" indent="-374650">
              <a:lnSpc>
                <a:spcPct val="150000"/>
              </a:lnSpc>
              <a:buClr>
                <a:srgbClr val="CDA70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</a:t>
            </a:r>
            <a:r>
              <a:rPr lang="en-CA" sz="2800" dirty="0" err="1"/>
              <a:t>uspend</a:t>
            </a:r>
            <a:r>
              <a:rPr lang="en-CA" sz="2800" dirty="0"/>
              <a:t> contributions to RRSPs, TFSAs &amp; RESPs</a:t>
            </a:r>
          </a:p>
          <a:p>
            <a:pPr marL="374650" indent="-374650">
              <a:lnSpc>
                <a:spcPct val="150000"/>
              </a:lnSpc>
              <a:buClr>
                <a:srgbClr val="CDA70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Switch variable mortgage &amp; LOC payments to interest-only</a:t>
            </a:r>
            <a:endParaRPr lang="en-CA" sz="2800" dirty="0"/>
          </a:p>
          <a:p>
            <a:pPr marL="374650" indent="-374650">
              <a:lnSpc>
                <a:spcPct val="150000"/>
              </a:lnSpc>
              <a:buClr>
                <a:srgbClr val="CDA705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Trigger automatic premium loan feature on permanent life insurance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1379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307</Words>
  <Application>Microsoft Office PowerPoint</Application>
  <PresentationFormat>On-screen Show (4:3)</PresentationFormat>
  <Paragraphs>59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ＭＳ Ｐゴシック</vt:lpstr>
      <vt:lpstr>Arial</vt:lpstr>
      <vt:lpstr>Calibri</vt:lpstr>
      <vt:lpstr>Century Gothic</vt:lpstr>
      <vt:lpstr>Courier New</vt:lpstr>
      <vt:lpstr>Leelawadee</vt:lpstr>
      <vt:lpstr>Wingdings 3</vt:lpstr>
      <vt:lpstr>ヒラギノ角ゴ Pro W3</vt:lpstr>
      <vt:lpstr>Ion Boardroom</vt:lpstr>
      <vt:lpstr>PowerPoint Presentation</vt:lpstr>
      <vt:lpstr>PowerPoint Presentation</vt:lpstr>
      <vt:lpstr>Financial stress is common</vt:lpstr>
      <vt:lpstr>What’s your investment bias?</vt:lpstr>
      <vt:lpstr>What goes down, will go up</vt:lpstr>
      <vt:lpstr>Practice “emotional distancing” from your portfolio</vt:lpstr>
      <vt:lpstr>What’s different this time around</vt:lpstr>
      <vt:lpstr>The stimulus bounce</vt:lpstr>
      <vt:lpstr>Focus on current cash flow</vt:lpstr>
      <vt:lpstr>Reasons to feel better</vt:lpstr>
      <vt:lpstr>Investors 5+ years from retirement</vt:lpstr>
      <vt:lpstr>Investors &lt;5 years from retirement</vt:lpstr>
      <vt:lpstr>Help for group plan members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Coutts</dc:creator>
  <cp:lastModifiedBy>Mark Coutts</cp:lastModifiedBy>
  <cp:revision>7</cp:revision>
  <dcterms:created xsi:type="dcterms:W3CDTF">2020-04-26T22:42:45Z</dcterms:created>
  <dcterms:modified xsi:type="dcterms:W3CDTF">2020-04-29T22:58:23Z</dcterms:modified>
</cp:coreProperties>
</file>