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notesMasterIdLst>
    <p:notesMasterId r:id="rId48"/>
  </p:notesMasterIdLst>
  <p:sldIdLst>
    <p:sldId id="256" r:id="rId2"/>
    <p:sldId id="257" r:id="rId3"/>
    <p:sldId id="258" r:id="rId4"/>
    <p:sldId id="289" r:id="rId5"/>
    <p:sldId id="290" r:id="rId6"/>
    <p:sldId id="278" r:id="rId7"/>
    <p:sldId id="279" r:id="rId8"/>
    <p:sldId id="282" r:id="rId9"/>
    <p:sldId id="280" r:id="rId10"/>
    <p:sldId id="281" r:id="rId11"/>
    <p:sldId id="283" r:id="rId12"/>
    <p:sldId id="287" r:id="rId13"/>
    <p:sldId id="288" r:id="rId14"/>
    <p:sldId id="271" r:id="rId15"/>
    <p:sldId id="272" r:id="rId16"/>
    <p:sldId id="273" r:id="rId17"/>
    <p:sldId id="259" r:id="rId18"/>
    <p:sldId id="292" r:id="rId19"/>
    <p:sldId id="293" r:id="rId20"/>
    <p:sldId id="297" r:id="rId21"/>
    <p:sldId id="296" r:id="rId22"/>
    <p:sldId id="295" r:id="rId23"/>
    <p:sldId id="294" r:id="rId24"/>
    <p:sldId id="261" r:id="rId25"/>
    <p:sldId id="285" r:id="rId26"/>
    <p:sldId id="286" r:id="rId27"/>
    <p:sldId id="275" r:id="rId28"/>
    <p:sldId id="276" r:id="rId29"/>
    <p:sldId id="277" r:id="rId30"/>
    <p:sldId id="299" r:id="rId31"/>
    <p:sldId id="300" r:id="rId32"/>
    <p:sldId id="303" r:id="rId33"/>
    <p:sldId id="304" r:id="rId34"/>
    <p:sldId id="260" r:id="rId35"/>
    <p:sldId id="264" r:id="rId36"/>
    <p:sldId id="263" r:id="rId37"/>
    <p:sldId id="265" r:id="rId38"/>
    <p:sldId id="266" r:id="rId39"/>
    <p:sldId id="262" r:id="rId40"/>
    <p:sldId id="270" r:id="rId41"/>
    <p:sldId id="267" r:id="rId42"/>
    <p:sldId id="268" r:id="rId43"/>
    <p:sldId id="269" r:id="rId44"/>
    <p:sldId id="301" r:id="rId45"/>
    <p:sldId id="302" r:id="rId46"/>
    <p:sldId id="298"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4705"/>
  </p:normalViewPr>
  <p:slideViewPr>
    <p:cSldViewPr snapToGrid="0" snapToObjects="1">
      <p:cViewPr varScale="1">
        <p:scale>
          <a:sx n="106" d="100"/>
          <a:sy n="106" d="100"/>
        </p:scale>
        <p:origin x="79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ata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2.svg"/></Relationships>
</file>

<file path=ppt/diagrams/_rels/data3.xml.rels><?xml version="1.0" encoding="UTF-8" standalone="yes"?>
<Relationships xmlns="http://schemas.openxmlformats.org/package/2006/relationships"><Relationship Id="rId8" Type="http://schemas.openxmlformats.org/officeDocument/2006/relationships/hyperlink" Target="https://www.thinkresearch.com/ca/products/virtualcare/" TargetMode="External"/><Relationship Id="rId13" Type="http://schemas.openxmlformats.org/officeDocument/2006/relationships/image" Target="../media/image41.png"/><Relationship Id="rId18" Type="http://schemas.openxmlformats.org/officeDocument/2006/relationships/image" Target="../media/image46.svg"/><Relationship Id="rId3" Type="http://schemas.openxmlformats.org/officeDocument/2006/relationships/hyperlink" Target="https://www.aryaehr.com/post/support-covid-19" TargetMode="External"/><Relationship Id="rId21" Type="http://schemas.openxmlformats.org/officeDocument/2006/relationships/image" Target="../media/image49.png"/><Relationship Id="rId7" Type="http://schemas.openxmlformats.org/officeDocument/2006/relationships/hyperlink" Target="https://brightsquid.com/pages/virtual-care-for-covid-19" TargetMode="External"/><Relationship Id="rId12" Type="http://schemas.openxmlformats.org/officeDocument/2006/relationships/image" Target="../media/image40.svg"/><Relationship Id="rId17" Type="http://schemas.openxmlformats.org/officeDocument/2006/relationships/image" Target="../media/image45.png"/><Relationship Id="rId2" Type="http://schemas.openxmlformats.org/officeDocument/2006/relationships/hyperlink" Target="https://medeohealth.com/sign-up/" TargetMode="External"/><Relationship Id="rId16" Type="http://schemas.openxmlformats.org/officeDocument/2006/relationships/image" Target="../media/image44.svg"/><Relationship Id="rId20" Type="http://schemas.openxmlformats.org/officeDocument/2006/relationships/image" Target="../media/image48.svg"/><Relationship Id="rId1" Type="http://schemas.openxmlformats.org/officeDocument/2006/relationships/hyperlink" Target="https://www.getmaple.ca/become-a-provider/" TargetMode="External"/><Relationship Id="rId6" Type="http://schemas.openxmlformats.org/officeDocument/2006/relationships/hyperlink" Target="https://www.microquest.ca/about-us/microquest-and-covid-19/" TargetMode="External"/><Relationship Id="rId11" Type="http://schemas.openxmlformats.org/officeDocument/2006/relationships/image" Target="../media/image39.png"/><Relationship Id="rId24" Type="http://schemas.openxmlformats.org/officeDocument/2006/relationships/image" Target="../media/image52.svg"/><Relationship Id="rId5" Type="http://schemas.openxmlformats.org/officeDocument/2006/relationships/hyperlink" Target="http://zoom.us/" TargetMode="External"/><Relationship Id="rId15" Type="http://schemas.openxmlformats.org/officeDocument/2006/relationships/image" Target="../media/image43.png"/><Relationship Id="rId23" Type="http://schemas.openxmlformats.org/officeDocument/2006/relationships/image" Target="../media/image51.png"/><Relationship Id="rId10" Type="http://schemas.openxmlformats.org/officeDocument/2006/relationships/image" Target="../media/image38.svg"/><Relationship Id="rId19" Type="http://schemas.openxmlformats.org/officeDocument/2006/relationships/image" Target="../media/image47.png"/><Relationship Id="rId4" Type="http://schemas.openxmlformats.org/officeDocument/2006/relationships/hyperlink" Target="https://www.telus.com/en/health/covid19-physicians" TargetMode="External"/><Relationship Id="rId9" Type="http://schemas.openxmlformats.org/officeDocument/2006/relationships/image" Target="../media/image37.png"/><Relationship Id="rId14" Type="http://schemas.openxmlformats.org/officeDocument/2006/relationships/image" Target="../media/image42.svg"/><Relationship Id="rId22" Type="http://schemas.openxmlformats.org/officeDocument/2006/relationships/image" Target="../media/image5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2.svg"/></Relationships>
</file>

<file path=ppt/diagrams/_rels/drawing3.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5.png"/><Relationship Id="rId18" Type="http://schemas.openxmlformats.org/officeDocument/2006/relationships/hyperlink" Target="https://www.microquest.ca/about-us/microquest-and-covid-19/" TargetMode="External"/><Relationship Id="rId3" Type="http://schemas.openxmlformats.org/officeDocument/2006/relationships/hyperlink" Target="https://www.getmaple.ca/become-a-provider/" TargetMode="External"/><Relationship Id="rId21" Type="http://schemas.openxmlformats.org/officeDocument/2006/relationships/hyperlink" Target="https://brightsquid.com/pages/virtual-care-for-covid-19" TargetMode="External"/><Relationship Id="rId7" Type="http://schemas.openxmlformats.org/officeDocument/2006/relationships/image" Target="../media/image41.png"/><Relationship Id="rId12" Type="http://schemas.openxmlformats.org/officeDocument/2006/relationships/hyperlink" Target="https://www.telus.com/en/health/covid19-physicians" TargetMode="External"/><Relationship Id="rId17" Type="http://schemas.openxmlformats.org/officeDocument/2006/relationships/image" Target="../media/image48.svg"/><Relationship Id="rId2" Type="http://schemas.openxmlformats.org/officeDocument/2006/relationships/image" Target="../media/image38.svg"/><Relationship Id="rId16" Type="http://schemas.openxmlformats.org/officeDocument/2006/relationships/image" Target="../media/image47.png"/><Relationship Id="rId20" Type="http://schemas.openxmlformats.org/officeDocument/2006/relationships/image" Target="../media/image50.svg"/><Relationship Id="rId1" Type="http://schemas.openxmlformats.org/officeDocument/2006/relationships/image" Target="../media/image37.png"/><Relationship Id="rId6" Type="http://schemas.openxmlformats.org/officeDocument/2006/relationships/hyperlink" Target="https://medeohealth.com/sign-up/" TargetMode="External"/><Relationship Id="rId11" Type="http://schemas.openxmlformats.org/officeDocument/2006/relationships/image" Target="../media/image44.svg"/><Relationship Id="rId24" Type="http://schemas.openxmlformats.org/officeDocument/2006/relationships/hyperlink" Target="https://www.thinkresearch.com/ca/products/virtualcare/" TargetMode="External"/><Relationship Id="rId5" Type="http://schemas.openxmlformats.org/officeDocument/2006/relationships/image" Target="../media/image40.svg"/><Relationship Id="rId15" Type="http://schemas.openxmlformats.org/officeDocument/2006/relationships/hyperlink" Target="http://zoom.us/" TargetMode="External"/><Relationship Id="rId23" Type="http://schemas.openxmlformats.org/officeDocument/2006/relationships/image" Target="../media/image52.svg"/><Relationship Id="rId10" Type="http://schemas.openxmlformats.org/officeDocument/2006/relationships/image" Target="../media/image43.png"/><Relationship Id="rId19" Type="http://schemas.openxmlformats.org/officeDocument/2006/relationships/image" Target="../media/image49.png"/><Relationship Id="rId4" Type="http://schemas.openxmlformats.org/officeDocument/2006/relationships/image" Target="../media/image39.png"/><Relationship Id="rId9" Type="http://schemas.openxmlformats.org/officeDocument/2006/relationships/hyperlink" Target="https://www.aryaehr.com/post/support-covid-19" TargetMode="External"/><Relationship Id="rId14" Type="http://schemas.openxmlformats.org/officeDocument/2006/relationships/image" Target="../media/image46.svg"/><Relationship Id="rId22" Type="http://schemas.openxmlformats.org/officeDocument/2006/relationships/image" Target="../media/image51.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B9C828-1920-4D62-981B-764D25E8F5D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619A9CB-E3D4-4768-913C-CC3FD64CFF66}">
      <dgm:prSet/>
      <dgm:spPr/>
      <dgm:t>
        <a:bodyPr/>
        <a:lstStyle/>
        <a:p>
          <a:r>
            <a:rPr lang="en-CA" dirty="0"/>
            <a:t>U.S.A.’s Kaiser Permanente system leads the world in digital healthcare by providing service to &gt; 12 million members.</a:t>
          </a:r>
          <a:endParaRPr lang="en-US" dirty="0"/>
        </a:p>
      </dgm:t>
    </dgm:pt>
    <dgm:pt modelId="{A7CBC536-869A-47AA-A65A-E60638C06C16}" type="parTrans" cxnId="{510A7ABE-8F2C-4B4D-838D-07E7047700B4}">
      <dgm:prSet/>
      <dgm:spPr/>
      <dgm:t>
        <a:bodyPr/>
        <a:lstStyle/>
        <a:p>
          <a:endParaRPr lang="en-US"/>
        </a:p>
      </dgm:t>
    </dgm:pt>
    <dgm:pt modelId="{BCC8736B-5331-49A5-8E51-8EDBA085EDA6}" type="sibTrans" cxnId="{510A7ABE-8F2C-4B4D-838D-07E7047700B4}">
      <dgm:prSet/>
      <dgm:spPr/>
      <dgm:t>
        <a:bodyPr/>
        <a:lstStyle/>
        <a:p>
          <a:endParaRPr lang="en-US"/>
        </a:p>
      </dgm:t>
    </dgm:pt>
    <dgm:pt modelId="{22AE2244-3093-4E2B-BD91-796576DFF070}">
      <dgm:prSet/>
      <dgm:spPr/>
      <dgm:t>
        <a:bodyPr/>
        <a:lstStyle/>
        <a:p>
          <a:r>
            <a:rPr lang="en-CA" dirty="0"/>
            <a:t>2016 Kaiser Permanente report, approximately half of all U.S. patient-healthcare interactions were virtual.</a:t>
          </a:r>
          <a:endParaRPr lang="en-US" dirty="0"/>
        </a:p>
      </dgm:t>
    </dgm:pt>
    <dgm:pt modelId="{05107891-2777-4197-A0C6-F10996ABB465}" type="parTrans" cxnId="{77815370-3CDF-406B-9FFF-AA7472E53178}">
      <dgm:prSet/>
      <dgm:spPr/>
      <dgm:t>
        <a:bodyPr/>
        <a:lstStyle/>
        <a:p>
          <a:endParaRPr lang="en-US"/>
        </a:p>
      </dgm:t>
    </dgm:pt>
    <dgm:pt modelId="{5E94CE41-E5C3-4436-9E3D-94577B83A44D}" type="sibTrans" cxnId="{77815370-3CDF-406B-9FFF-AA7472E53178}">
      <dgm:prSet/>
      <dgm:spPr/>
      <dgm:t>
        <a:bodyPr/>
        <a:lstStyle/>
        <a:p>
          <a:endParaRPr lang="en-US"/>
        </a:p>
      </dgm:t>
    </dgm:pt>
    <dgm:pt modelId="{F3ED7DB7-C5C2-421E-B254-1F174167D5E0}">
      <dgm:prSet/>
      <dgm:spPr/>
      <dgm:t>
        <a:bodyPr/>
        <a:lstStyle/>
        <a:p>
          <a:r>
            <a:rPr lang="en-CA" dirty="0"/>
            <a:t>&gt; 30 million secure digital messages, accompanied by 6.2 million telephone interviews and almost 100,000 video visits</a:t>
          </a:r>
          <a:endParaRPr lang="en-US" dirty="0"/>
        </a:p>
      </dgm:t>
    </dgm:pt>
    <dgm:pt modelId="{EC0184BD-7AA8-4757-80BE-052A0B611645}" type="parTrans" cxnId="{AA7E5935-1200-4D0B-A58E-9A9D72D5BDF3}">
      <dgm:prSet/>
      <dgm:spPr/>
      <dgm:t>
        <a:bodyPr/>
        <a:lstStyle/>
        <a:p>
          <a:endParaRPr lang="en-US"/>
        </a:p>
      </dgm:t>
    </dgm:pt>
    <dgm:pt modelId="{5BCB9A47-9EA7-453B-AF77-A19DAABB1C30}" type="sibTrans" cxnId="{AA7E5935-1200-4D0B-A58E-9A9D72D5BDF3}">
      <dgm:prSet/>
      <dgm:spPr/>
      <dgm:t>
        <a:bodyPr/>
        <a:lstStyle/>
        <a:p>
          <a:endParaRPr lang="en-US"/>
        </a:p>
      </dgm:t>
    </dgm:pt>
    <dgm:pt modelId="{9B9B59E8-FB09-488F-A66F-29F661D7AC7A}" type="pres">
      <dgm:prSet presAssocID="{0FB9C828-1920-4D62-981B-764D25E8F5D5}" presName="root" presStyleCnt="0">
        <dgm:presLayoutVars>
          <dgm:dir/>
          <dgm:resizeHandles val="exact"/>
        </dgm:presLayoutVars>
      </dgm:prSet>
      <dgm:spPr/>
    </dgm:pt>
    <dgm:pt modelId="{963B37EB-E79E-4980-B401-C10B48DA27E8}" type="pres">
      <dgm:prSet presAssocID="{6619A9CB-E3D4-4768-913C-CC3FD64CFF66}" presName="compNode" presStyleCnt="0"/>
      <dgm:spPr/>
    </dgm:pt>
    <dgm:pt modelId="{59A1318A-767F-4329-B6DB-7A1C82CA6DC0}" type="pres">
      <dgm:prSet presAssocID="{6619A9CB-E3D4-4768-913C-CC3FD64CFF66}" presName="bgRect" presStyleLbl="bgShp" presStyleIdx="0" presStyleCnt="3"/>
      <dgm:spPr/>
    </dgm:pt>
    <dgm:pt modelId="{8538F116-D8BE-4CDF-995A-B3E8DB5A05DE}" type="pres">
      <dgm:prSet presAssocID="{6619A9CB-E3D4-4768-913C-CC3FD64CFF6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spital"/>
        </a:ext>
      </dgm:extLst>
    </dgm:pt>
    <dgm:pt modelId="{3CA7FD5C-0C02-42B8-8E9C-DED077CB580F}" type="pres">
      <dgm:prSet presAssocID="{6619A9CB-E3D4-4768-913C-CC3FD64CFF66}" presName="spaceRect" presStyleCnt="0"/>
      <dgm:spPr/>
    </dgm:pt>
    <dgm:pt modelId="{B5D5113B-16A9-4612-9DFC-9C9B0ADB99EC}" type="pres">
      <dgm:prSet presAssocID="{6619A9CB-E3D4-4768-913C-CC3FD64CFF66}" presName="parTx" presStyleLbl="revTx" presStyleIdx="0" presStyleCnt="3">
        <dgm:presLayoutVars>
          <dgm:chMax val="0"/>
          <dgm:chPref val="0"/>
        </dgm:presLayoutVars>
      </dgm:prSet>
      <dgm:spPr/>
    </dgm:pt>
    <dgm:pt modelId="{8B988DB7-7BD3-4412-8D1E-42B156938102}" type="pres">
      <dgm:prSet presAssocID="{BCC8736B-5331-49A5-8E51-8EDBA085EDA6}" presName="sibTrans" presStyleCnt="0"/>
      <dgm:spPr/>
    </dgm:pt>
    <dgm:pt modelId="{EFC0B5AA-698C-41A3-B92D-A49AA19A947E}" type="pres">
      <dgm:prSet presAssocID="{22AE2244-3093-4E2B-BD91-796576DFF070}" presName="compNode" presStyleCnt="0"/>
      <dgm:spPr/>
    </dgm:pt>
    <dgm:pt modelId="{FEBE2838-88D9-48A8-8ECA-7D2F6D3A7BF4}" type="pres">
      <dgm:prSet presAssocID="{22AE2244-3093-4E2B-BD91-796576DFF070}" presName="bgRect" presStyleLbl="bgShp" presStyleIdx="1" presStyleCnt="3"/>
      <dgm:spPr/>
    </dgm:pt>
    <dgm:pt modelId="{95A97471-D478-4B6F-92DF-105D97801F9F}" type="pres">
      <dgm:prSet presAssocID="{22AE2244-3093-4E2B-BD91-796576DFF07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mbulance"/>
        </a:ext>
      </dgm:extLst>
    </dgm:pt>
    <dgm:pt modelId="{3DF32E45-EE7A-4096-B051-E902294842F3}" type="pres">
      <dgm:prSet presAssocID="{22AE2244-3093-4E2B-BD91-796576DFF070}" presName="spaceRect" presStyleCnt="0"/>
      <dgm:spPr/>
    </dgm:pt>
    <dgm:pt modelId="{30DAC178-F9DE-4F14-9B20-4A2C51349B3E}" type="pres">
      <dgm:prSet presAssocID="{22AE2244-3093-4E2B-BD91-796576DFF070}" presName="parTx" presStyleLbl="revTx" presStyleIdx="1" presStyleCnt="3">
        <dgm:presLayoutVars>
          <dgm:chMax val="0"/>
          <dgm:chPref val="0"/>
        </dgm:presLayoutVars>
      </dgm:prSet>
      <dgm:spPr/>
    </dgm:pt>
    <dgm:pt modelId="{47AEFBE3-D749-4735-A738-11CA44B29458}" type="pres">
      <dgm:prSet presAssocID="{5E94CE41-E5C3-4436-9E3D-94577B83A44D}" presName="sibTrans" presStyleCnt="0"/>
      <dgm:spPr/>
    </dgm:pt>
    <dgm:pt modelId="{3DCA9167-2EB8-4E55-B5B2-6358A6DCB207}" type="pres">
      <dgm:prSet presAssocID="{F3ED7DB7-C5C2-421E-B254-1F174167D5E0}" presName="compNode" presStyleCnt="0"/>
      <dgm:spPr/>
    </dgm:pt>
    <dgm:pt modelId="{646A0D46-E514-4156-B909-757630FD95FE}" type="pres">
      <dgm:prSet presAssocID="{F3ED7DB7-C5C2-421E-B254-1F174167D5E0}" presName="bgRect" presStyleLbl="bgShp" presStyleIdx="2" presStyleCnt="3"/>
      <dgm:spPr/>
    </dgm:pt>
    <dgm:pt modelId="{5142EAC2-95FC-44A6-8154-7920B4D448E0}" type="pres">
      <dgm:prSet presAssocID="{F3ED7DB7-C5C2-421E-B254-1F174167D5E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peaker Phone"/>
        </a:ext>
      </dgm:extLst>
    </dgm:pt>
    <dgm:pt modelId="{ED574B41-E37A-40C8-80CE-90D8DCCE383A}" type="pres">
      <dgm:prSet presAssocID="{F3ED7DB7-C5C2-421E-B254-1F174167D5E0}" presName="spaceRect" presStyleCnt="0"/>
      <dgm:spPr/>
    </dgm:pt>
    <dgm:pt modelId="{3FAD889D-622C-4FAF-AFC4-D40C5BAE1170}" type="pres">
      <dgm:prSet presAssocID="{F3ED7DB7-C5C2-421E-B254-1F174167D5E0}" presName="parTx" presStyleLbl="revTx" presStyleIdx="2" presStyleCnt="3">
        <dgm:presLayoutVars>
          <dgm:chMax val="0"/>
          <dgm:chPref val="0"/>
        </dgm:presLayoutVars>
      </dgm:prSet>
      <dgm:spPr/>
    </dgm:pt>
  </dgm:ptLst>
  <dgm:cxnLst>
    <dgm:cxn modelId="{DC5C3907-9B66-4C95-AF8A-09358A316DE9}" type="presOf" srcId="{22AE2244-3093-4E2B-BD91-796576DFF070}" destId="{30DAC178-F9DE-4F14-9B20-4A2C51349B3E}" srcOrd="0" destOrd="0" presId="urn:microsoft.com/office/officeart/2018/2/layout/IconVerticalSolidList"/>
    <dgm:cxn modelId="{A437911A-9EF6-4719-AE78-39028CA26CEF}" type="presOf" srcId="{0FB9C828-1920-4D62-981B-764D25E8F5D5}" destId="{9B9B59E8-FB09-488F-A66F-29F661D7AC7A}" srcOrd="0" destOrd="0" presId="urn:microsoft.com/office/officeart/2018/2/layout/IconVerticalSolidList"/>
    <dgm:cxn modelId="{AA7E5935-1200-4D0B-A58E-9A9D72D5BDF3}" srcId="{0FB9C828-1920-4D62-981B-764D25E8F5D5}" destId="{F3ED7DB7-C5C2-421E-B254-1F174167D5E0}" srcOrd="2" destOrd="0" parTransId="{EC0184BD-7AA8-4757-80BE-052A0B611645}" sibTransId="{5BCB9A47-9EA7-453B-AF77-A19DAABB1C30}"/>
    <dgm:cxn modelId="{77815370-3CDF-406B-9FFF-AA7472E53178}" srcId="{0FB9C828-1920-4D62-981B-764D25E8F5D5}" destId="{22AE2244-3093-4E2B-BD91-796576DFF070}" srcOrd="1" destOrd="0" parTransId="{05107891-2777-4197-A0C6-F10996ABB465}" sibTransId="{5E94CE41-E5C3-4436-9E3D-94577B83A44D}"/>
    <dgm:cxn modelId="{EE6FC09D-00F3-4186-A658-8ED9A8F6EE39}" type="presOf" srcId="{F3ED7DB7-C5C2-421E-B254-1F174167D5E0}" destId="{3FAD889D-622C-4FAF-AFC4-D40C5BAE1170}" srcOrd="0" destOrd="0" presId="urn:microsoft.com/office/officeart/2018/2/layout/IconVerticalSolidList"/>
    <dgm:cxn modelId="{B2AB219F-55D3-40F1-AF3B-2B68AACB5F5B}" type="presOf" srcId="{6619A9CB-E3D4-4768-913C-CC3FD64CFF66}" destId="{B5D5113B-16A9-4612-9DFC-9C9B0ADB99EC}" srcOrd="0" destOrd="0" presId="urn:microsoft.com/office/officeart/2018/2/layout/IconVerticalSolidList"/>
    <dgm:cxn modelId="{510A7ABE-8F2C-4B4D-838D-07E7047700B4}" srcId="{0FB9C828-1920-4D62-981B-764D25E8F5D5}" destId="{6619A9CB-E3D4-4768-913C-CC3FD64CFF66}" srcOrd="0" destOrd="0" parTransId="{A7CBC536-869A-47AA-A65A-E60638C06C16}" sibTransId="{BCC8736B-5331-49A5-8E51-8EDBA085EDA6}"/>
    <dgm:cxn modelId="{79999624-B9FF-4438-8505-F1BB22DCC32D}" type="presParOf" srcId="{9B9B59E8-FB09-488F-A66F-29F661D7AC7A}" destId="{963B37EB-E79E-4980-B401-C10B48DA27E8}" srcOrd="0" destOrd="0" presId="urn:microsoft.com/office/officeart/2018/2/layout/IconVerticalSolidList"/>
    <dgm:cxn modelId="{454B5300-CCF7-4440-B822-83CB5F62839C}" type="presParOf" srcId="{963B37EB-E79E-4980-B401-C10B48DA27E8}" destId="{59A1318A-767F-4329-B6DB-7A1C82CA6DC0}" srcOrd="0" destOrd="0" presId="urn:microsoft.com/office/officeart/2018/2/layout/IconVerticalSolidList"/>
    <dgm:cxn modelId="{635593AD-52A9-4BD6-84C4-4156FE367F4B}" type="presParOf" srcId="{963B37EB-E79E-4980-B401-C10B48DA27E8}" destId="{8538F116-D8BE-4CDF-995A-B3E8DB5A05DE}" srcOrd="1" destOrd="0" presId="urn:microsoft.com/office/officeart/2018/2/layout/IconVerticalSolidList"/>
    <dgm:cxn modelId="{E8419C31-5B40-4EFC-878D-ABC82E109A18}" type="presParOf" srcId="{963B37EB-E79E-4980-B401-C10B48DA27E8}" destId="{3CA7FD5C-0C02-42B8-8E9C-DED077CB580F}" srcOrd="2" destOrd="0" presId="urn:microsoft.com/office/officeart/2018/2/layout/IconVerticalSolidList"/>
    <dgm:cxn modelId="{3964966D-6A1F-429C-B601-94C01302C3F7}" type="presParOf" srcId="{963B37EB-E79E-4980-B401-C10B48DA27E8}" destId="{B5D5113B-16A9-4612-9DFC-9C9B0ADB99EC}" srcOrd="3" destOrd="0" presId="urn:microsoft.com/office/officeart/2018/2/layout/IconVerticalSolidList"/>
    <dgm:cxn modelId="{6E37D5C2-9D2A-4C6C-AA9D-C9EFED259322}" type="presParOf" srcId="{9B9B59E8-FB09-488F-A66F-29F661D7AC7A}" destId="{8B988DB7-7BD3-4412-8D1E-42B156938102}" srcOrd="1" destOrd="0" presId="urn:microsoft.com/office/officeart/2018/2/layout/IconVerticalSolidList"/>
    <dgm:cxn modelId="{793779B2-FBA0-455E-B43A-0E3D544049DA}" type="presParOf" srcId="{9B9B59E8-FB09-488F-A66F-29F661D7AC7A}" destId="{EFC0B5AA-698C-41A3-B92D-A49AA19A947E}" srcOrd="2" destOrd="0" presId="urn:microsoft.com/office/officeart/2018/2/layout/IconVerticalSolidList"/>
    <dgm:cxn modelId="{07D9834F-06A8-4CEF-B84E-B51999C27900}" type="presParOf" srcId="{EFC0B5AA-698C-41A3-B92D-A49AA19A947E}" destId="{FEBE2838-88D9-48A8-8ECA-7D2F6D3A7BF4}" srcOrd="0" destOrd="0" presId="urn:microsoft.com/office/officeart/2018/2/layout/IconVerticalSolidList"/>
    <dgm:cxn modelId="{CB8BFC35-5201-476D-9236-9898EADB8E94}" type="presParOf" srcId="{EFC0B5AA-698C-41A3-B92D-A49AA19A947E}" destId="{95A97471-D478-4B6F-92DF-105D97801F9F}" srcOrd="1" destOrd="0" presId="urn:microsoft.com/office/officeart/2018/2/layout/IconVerticalSolidList"/>
    <dgm:cxn modelId="{3ED5F1F9-9B6C-42B5-9CB0-C3D9555F84CB}" type="presParOf" srcId="{EFC0B5AA-698C-41A3-B92D-A49AA19A947E}" destId="{3DF32E45-EE7A-4096-B051-E902294842F3}" srcOrd="2" destOrd="0" presId="urn:microsoft.com/office/officeart/2018/2/layout/IconVerticalSolidList"/>
    <dgm:cxn modelId="{6F7B5C35-FB99-4D14-9B11-F2C726267DFB}" type="presParOf" srcId="{EFC0B5AA-698C-41A3-B92D-A49AA19A947E}" destId="{30DAC178-F9DE-4F14-9B20-4A2C51349B3E}" srcOrd="3" destOrd="0" presId="urn:microsoft.com/office/officeart/2018/2/layout/IconVerticalSolidList"/>
    <dgm:cxn modelId="{330B0852-680E-43FC-A741-E50DC247344F}" type="presParOf" srcId="{9B9B59E8-FB09-488F-A66F-29F661D7AC7A}" destId="{47AEFBE3-D749-4735-A738-11CA44B29458}" srcOrd="3" destOrd="0" presId="urn:microsoft.com/office/officeart/2018/2/layout/IconVerticalSolidList"/>
    <dgm:cxn modelId="{C224DFF9-8CCA-4CFC-A725-EA413244309A}" type="presParOf" srcId="{9B9B59E8-FB09-488F-A66F-29F661D7AC7A}" destId="{3DCA9167-2EB8-4E55-B5B2-6358A6DCB207}" srcOrd="4" destOrd="0" presId="urn:microsoft.com/office/officeart/2018/2/layout/IconVerticalSolidList"/>
    <dgm:cxn modelId="{157420F2-5635-4A79-856D-9837547F5B8D}" type="presParOf" srcId="{3DCA9167-2EB8-4E55-B5B2-6358A6DCB207}" destId="{646A0D46-E514-4156-B909-757630FD95FE}" srcOrd="0" destOrd="0" presId="urn:microsoft.com/office/officeart/2018/2/layout/IconVerticalSolidList"/>
    <dgm:cxn modelId="{DBFCE176-3559-4BE1-8C9F-4A17D2023464}" type="presParOf" srcId="{3DCA9167-2EB8-4E55-B5B2-6358A6DCB207}" destId="{5142EAC2-95FC-44A6-8154-7920B4D448E0}" srcOrd="1" destOrd="0" presId="urn:microsoft.com/office/officeart/2018/2/layout/IconVerticalSolidList"/>
    <dgm:cxn modelId="{E26E02D7-2156-4A5E-9EE2-FF126A03826C}" type="presParOf" srcId="{3DCA9167-2EB8-4E55-B5B2-6358A6DCB207}" destId="{ED574B41-E37A-40C8-80CE-90D8DCCE383A}" srcOrd="2" destOrd="0" presId="urn:microsoft.com/office/officeart/2018/2/layout/IconVerticalSolidList"/>
    <dgm:cxn modelId="{028BBFF9-5B62-4B03-AD84-8F42F68F13E7}" type="presParOf" srcId="{3DCA9167-2EB8-4E55-B5B2-6358A6DCB207}" destId="{3FAD889D-622C-4FAF-AFC4-D40C5BAE117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A74248-A77B-48C5-B478-0090F10DEAA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D71CEEB2-3D9D-445F-80CC-BC91814B8ED9}">
      <dgm:prSet/>
      <dgm:spPr/>
      <dgm:t>
        <a:bodyPr/>
        <a:lstStyle/>
        <a:p>
          <a:r>
            <a:rPr lang="en-CA"/>
            <a:t>Canada’s Health Informatics Association 2015 report, there were approximately 400,000 telehealth video clinical sessions, symbolizing just 0.15% of the 270 million billable services</a:t>
          </a:r>
          <a:endParaRPr lang="en-US"/>
        </a:p>
      </dgm:t>
    </dgm:pt>
    <dgm:pt modelId="{D7AC68F1-19BC-45ED-B029-70851FA3E5DF}" type="parTrans" cxnId="{5DE02EB4-224D-4B74-A974-9428BF7E9C7D}">
      <dgm:prSet/>
      <dgm:spPr/>
      <dgm:t>
        <a:bodyPr/>
        <a:lstStyle/>
        <a:p>
          <a:endParaRPr lang="en-US"/>
        </a:p>
      </dgm:t>
    </dgm:pt>
    <dgm:pt modelId="{592898E0-10EA-43FE-AC86-868D7C19C6DB}" type="sibTrans" cxnId="{5DE02EB4-224D-4B74-A974-9428BF7E9C7D}">
      <dgm:prSet/>
      <dgm:spPr/>
      <dgm:t>
        <a:bodyPr/>
        <a:lstStyle/>
        <a:p>
          <a:endParaRPr lang="en-US"/>
        </a:p>
      </dgm:t>
    </dgm:pt>
    <dgm:pt modelId="{5EBEF7C9-27AF-4664-AF90-9ADB4427DB10}">
      <dgm:prSet/>
      <dgm:spPr/>
      <dgm:t>
        <a:bodyPr/>
        <a:lstStyle/>
        <a:p>
          <a:r>
            <a:rPr lang="en-CA"/>
            <a:t>In 2019, the Ontario Telemedicine Network reported that more than 1 million clinical video events took place.</a:t>
          </a:r>
          <a:endParaRPr lang="en-US"/>
        </a:p>
      </dgm:t>
    </dgm:pt>
    <dgm:pt modelId="{8359E42E-20BE-4872-81B2-D18B786C6BEB}" type="parTrans" cxnId="{31C19B5D-E587-43B2-A641-C51008C17B26}">
      <dgm:prSet/>
      <dgm:spPr/>
      <dgm:t>
        <a:bodyPr/>
        <a:lstStyle/>
        <a:p>
          <a:endParaRPr lang="en-US"/>
        </a:p>
      </dgm:t>
    </dgm:pt>
    <dgm:pt modelId="{78E7E965-7752-4FBC-A823-44202352510D}" type="sibTrans" cxnId="{31C19B5D-E587-43B2-A641-C51008C17B26}">
      <dgm:prSet/>
      <dgm:spPr/>
      <dgm:t>
        <a:bodyPr/>
        <a:lstStyle/>
        <a:p>
          <a:endParaRPr lang="en-US"/>
        </a:p>
      </dgm:t>
    </dgm:pt>
    <dgm:pt modelId="{E42CD46B-7A2A-43C2-9724-214FC627FF5C}" type="pres">
      <dgm:prSet presAssocID="{00A74248-A77B-48C5-B478-0090F10DEAA3}" presName="root" presStyleCnt="0">
        <dgm:presLayoutVars>
          <dgm:dir/>
          <dgm:resizeHandles val="exact"/>
        </dgm:presLayoutVars>
      </dgm:prSet>
      <dgm:spPr/>
    </dgm:pt>
    <dgm:pt modelId="{B666ECD4-7F0C-43E6-8678-208E3E95173B}" type="pres">
      <dgm:prSet presAssocID="{D71CEEB2-3D9D-445F-80CC-BC91814B8ED9}" presName="compNode" presStyleCnt="0"/>
      <dgm:spPr/>
    </dgm:pt>
    <dgm:pt modelId="{A143F317-A5C6-427D-A050-2CA6BC775323}" type="pres">
      <dgm:prSet presAssocID="{D71CEEB2-3D9D-445F-80CC-BC91814B8ED9}" presName="bgRect" presStyleLbl="bgShp" presStyleIdx="0" presStyleCnt="2"/>
      <dgm:spPr/>
    </dgm:pt>
    <dgm:pt modelId="{58AE2C97-55C6-484E-80C3-1FF66C12080E}" type="pres">
      <dgm:prSet presAssocID="{D71CEEB2-3D9D-445F-80CC-BC91814B8ED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tor"/>
        </a:ext>
      </dgm:extLst>
    </dgm:pt>
    <dgm:pt modelId="{762CA5F9-1231-4642-9404-7F885894A185}" type="pres">
      <dgm:prSet presAssocID="{D71CEEB2-3D9D-445F-80CC-BC91814B8ED9}" presName="spaceRect" presStyleCnt="0"/>
      <dgm:spPr/>
    </dgm:pt>
    <dgm:pt modelId="{A2E220B0-0460-4A3D-8E79-BD9ECCB5BA9F}" type="pres">
      <dgm:prSet presAssocID="{D71CEEB2-3D9D-445F-80CC-BC91814B8ED9}" presName="parTx" presStyleLbl="revTx" presStyleIdx="0" presStyleCnt="2">
        <dgm:presLayoutVars>
          <dgm:chMax val="0"/>
          <dgm:chPref val="0"/>
        </dgm:presLayoutVars>
      </dgm:prSet>
      <dgm:spPr/>
    </dgm:pt>
    <dgm:pt modelId="{D3A8D4CA-1FC3-4C0D-ADE7-E3C9051927A5}" type="pres">
      <dgm:prSet presAssocID="{592898E0-10EA-43FE-AC86-868D7C19C6DB}" presName="sibTrans" presStyleCnt="0"/>
      <dgm:spPr/>
    </dgm:pt>
    <dgm:pt modelId="{168A22D5-7826-43F1-81D5-E4B2CD9861D3}" type="pres">
      <dgm:prSet presAssocID="{5EBEF7C9-27AF-4664-AF90-9ADB4427DB10}" presName="compNode" presStyleCnt="0"/>
      <dgm:spPr/>
    </dgm:pt>
    <dgm:pt modelId="{2C52D262-B1EC-4CEA-AC61-0CC864F53665}" type="pres">
      <dgm:prSet presAssocID="{5EBEF7C9-27AF-4664-AF90-9ADB4427DB10}" presName="bgRect" presStyleLbl="bgShp" presStyleIdx="1" presStyleCnt="2"/>
      <dgm:spPr/>
    </dgm:pt>
    <dgm:pt modelId="{952C8E6B-3544-4446-87F3-56CECE561905}" type="pres">
      <dgm:prSet presAssocID="{5EBEF7C9-27AF-4664-AF90-9ADB4427DB1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mbulance"/>
        </a:ext>
      </dgm:extLst>
    </dgm:pt>
    <dgm:pt modelId="{7E1BBD53-6F70-41FA-87CC-D9C8ACE69D01}" type="pres">
      <dgm:prSet presAssocID="{5EBEF7C9-27AF-4664-AF90-9ADB4427DB10}" presName="spaceRect" presStyleCnt="0"/>
      <dgm:spPr/>
    </dgm:pt>
    <dgm:pt modelId="{12155088-B581-4866-9FD3-D07872EF9AB8}" type="pres">
      <dgm:prSet presAssocID="{5EBEF7C9-27AF-4664-AF90-9ADB4427DB10}" presName="parTx" presStyleLbl="revTx" presStyleIdx="1" presStyleCnt="2">
        <dgm:presLayoutVars>
          <dgm:chMax val="0"/>
          <dgm:chPref val="0"/>
        </dgm:presLayoutVars>
      </dgm:prSet>
      <dgm:spPr/>
    </dgm:pt>
  </dgm:ptLst>
  <dgm:cxnLst>
    <dgm:cxn modelId="{985FDC20-CD2E-47FC-8529-9F8B525EE746}" type="presOf" srcId="{5EBEF7C9-27AF-4664-AF90-9ADB4427DB10}" destId="{12155088-B581-4866-9FD3-D07872EF9AB8}" srcOrd="0" destOrd="0" presId="urn:microsoft.com/office/officeart/2018/2/layout/IconVerticalSolidList"/>
    <dgm:cxn modelId="{E7054846-8360-44E2-AFE6-DB072658395A}" type="presOf" srcId="{00A74248-A77B-48C5-B478-0090F10DEAA3}" destId="{E42CD46B-7A2A-43C2-9724-214FC627FF5C}" srcOrd="0" destOrd="0" presId="urn:microsoft.com/office/officeart/2018/2/layout/IconVerticalSolidList"/>
    <dgm:cxn modelId="{31C19B5D-E587-43B2-A641-C51008C17B26}" srcId="{00A74248-A77B-48C5-B478-0090F10DEAA3}" destId="{5EBEF7C9-27AF-4664-AF90-9ADB4427DB10}" srcOrd="1" destOrd="0" parTransId="{8359E42E-20BE-4872-81B2-D18B786C6BEB}" sibTransId="{78E7E965-7752-4FBC-A823-44202352510D}"/>
    <dgm:cxn modelId="{799B7691-812D-48A7-8B7C-870158C71B42}" type="presOf" srcId="{D71CEEB2-3D9D-445F-80CC-BC91814B8ED9}" destId="{A2E220B0-0460-4A3D-8E79-BD9ECCB5BA9F}" srcOrd="0" destOrd="0" presId="urn:microsoft.com/office/officeart/2018/2/layout/IconVerticalSolidList"/>
    <dgm:cxn modelId="{5DE02EB4-224D-4B74-A974-9428BF7E9C7D}" srcId="{00A74248-A77B-48C5-B478-0090F10DEAA3}" destId="{D71CEEB2-3D9D-445F-80CC-BC91814B8ED9}" srcOrd="0" destOrd="0" parTransId="{D7AC68F1-19BC-45ED-B029-70851FA3E5DF}" sibTransId="{592898E0-10EA-43FE-AC86-868D7C19C6DB}"/>
    <dgm:cxn modelId="{A8657ED3-3040-4BDD-87EC-67E024A41BA0}" type="presParOf" srcId="{E42CD46B-7A2A-43C2-9724-214FC627FF5C}" destId="{B666ECD4-7F0C-43E6-8678-208E3E95173B}" srcOrd="0" destOrd="0" presId="urn:microsoft.com/office/officeart/2018/2/layout/IconVerticalSolidList"/>
    <dgm:cxn modelId="{B539DF9B-BF5C-408E-A96F-7456C374DB14}" type="presParOf" srcId="{B666ECD4-7F0C-43E6-8678-208E3E95173B}" destId="{A143F317-A5C6-427D-A050-2CA6BC775323}" srcOrd="0" destOrd="0" presId="urn:microsoft.com/office/officeart/2018/2/layout/IconVerticalSolidList"/>
    <dgm:cxn modelId="{A067B1D5-47FE-4AD9-9DAE-18E9EA05D938}" type="presParOf" srcId="{B666ECD4-7F0C-43E6-8678-208E3E95173B}" destId="{58AE2C97-55C6-484E-80C3-1FF66C12080E}" srcOrd="1" destOrd="0" presId="urn:microsoft.com/office/officeart/2018/2/layout/IconVerticalSolidList"/>
    <dgm:cxn modelId="{EB269B5C-8850-4ADF-AF21-9C5D1D70A2AE}" type="presParOf" srcId="{B666ECD4-7F0C-43E6-8678-208E3E95173B}" destId="{762CA5F9-1231-4642-9404-7F885894A185}" srcOrd="2" destOrd="0" presId="urn:microsoft.com/office/officeart/2018/2/layout/IconVerticalSolidList"/>
    <dgm:cxn modelId="{CA8583A6-BEC6-4F7F-8D6F-ED51A2BD936F}" type="presParOf" srcId="{B666ECD4-7F0C-43E6-8678-208E3E95173B}" destId="{A2E220B0-0460-4A3D-8E79-BD9ECCB5BA9F}" srcOrd="3" destOrd="0" presId="urn:microsoft.com/office/officeart/2018/2/layout/IconVerticalSolidList"/>
    <dgm:cxn modelId="{F65E41B0-0860-4A2E-BCC8-2803ED9F32FB}" type="presParOf" srcId="{E42CD46B-7A2A-43C2-9724-214FC627FF5C}" destId="{D3A8D4CA-1FC3-4C0D-ADE7-E3C9051927A5}" srcOrd="1" destOrd="0" presId="urn:microsoft.com/office/officeart/2018/2/layout/IconVerticalSolidList"/>
    <dgm:cxn modelId="{9CC93E4E-BF88-4A34-B5C1-C4FA499865EA}" type="presParOf" srcId="{E42CD46B-7A2A-43C2-9724-214FC627FF5C}" destId="{168A22D5-7826-43F1-81D5-E4B2CD9861D3}" srcOrd="2" destOrd="0" presId="urn:microsoft.com/office/officeart/2018/2/layout/IconVerticalSolidList"/>
    <dgm:cxn modelId="{874FBD10-9C86-4DD1-B38A-D70AF5A0D93E}" type="presParOf" srcId="{168A22D5-7826-43F1-81D5-E4B2CD9861D3}" destId="{2C52D262-B1EC-4CEA-AC61-0CC864F53665}" srcOrd="0" destOrd="0" presId="urn:microsoft.com/office/officeart/2018/2/layout/IconVerticalSolidList"/>
    <dgm:cxn modelId="{67D5B763-D04E-4837-A3B6-A6AEAE2A6C1E}" type="presParOf" srcId="{168A22D5-7826-43F1-81D5-E4B2CD9861D3}" destId="{952C8E6B-3544-4446-87F3-56CECE561905}" srcOrd="1" destOrd="0" presId="urn:microsoft.com/office/officeart/2018/2/layout/IconVerticalSolidList"/>
    <dgm:cxn modelId="{24007F7A-EBE8-4E0A-842E-F53F8698F0E3}" type="presParOf" srcId="{168A22D5-7826-43F1-81D5-E4B2CD9861D3}" destId="{7E1BBD53-6F70-41FA-87CC-D9C8ACE69D01}" srcOrd="2" destOrd="0" presId="urn:microsoft.com/office/officeart/2018/2/layout/IconVerticalSolidList"/>
    <dgm:cxn modelId="{A8DDB52F-0C12-4D29-B248-086557529E49}" type="presParOf" srcId="{168A22D5-7826-43F1-81D5-E4B2CD9861D3}" destId="{12155088-B581-4866-9FD3-D07872EF9AB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D257F68-EE3C-46F2-80EA-59C42AF6AB2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E7A0FED-D42D-4EAA-8568-973D99A4D8F3}">
      <dgm:prSet/>
      <dgm:spPr/>
      <dgm:t>
        <a:bodyPr/>
        <a:lstStyle/>
        <a:p>
          <a:r>
            <a:rPr lang="en-CA">
              <a:hlinkClick xmlns:r="http://schemas.openxmlformats.org/officeDocument/2006/relationships" r:id="rId1"/>
            </a:rPr>
            <a:t>Maple</a:t>
          </a:r>
          <a:r>
            <a:rPr lang="en-CA"/>
            <a:t> </a:t>
          </a:r>
          <a:endParaRPr lang="en-US"/>
        </a:p>
      </dgm:t>
    </dgm:pt>
    <dgm:pt modelId="{058F63A1-DBF3-4C4E-8DD7-3DBF8ED39F0C}" type="parTrans" cxnId="{52E2CE37-BD26-4441-982B-09FCA7AAE5E1}">
      <dgm:prSet/>
      <dgm:spPr/>
      <dgm:t>
        <a:bodyPr/>
        <a:lstStyle/>
        <a:p>
          <a:endParaRPr lang="en-US"/>
        </a:p>
      </dgm:t>
    </dgm:pt>
    <dgm:pt modelId="{99141CB6-C65E-437C-BBB2-108B247BB7E5}" type="sibTrans" cxnId="{52E2CE37-BD26-4441-982B-09FCA7AAE5E1}">
      <dgm:prSet/>
      <dgm:spPr/>
      <dgm:t>
        <a:bodyPr/>
        <a:lstStyle/>
        <a:p>
          <a:endParaRPr lang="en-US"/>
        </a:p>
      </dgm:t>
    </dgm:pt>
    <dgm:pt modelId="{86FCFABB-DEAE-42DF-85F7-2CAA7D626A91}">
      <dgm:prSet/>
      <dgm:spPr/>
      <dgm:t>
        <a:bodyPr/>
        <a:lstStyle/>
        <a:p>
          <a:r>
            <a:rPr lang="en-CA">
              <a:hlinkClick xmlns:r="http://schemas.openxmlformats.org/officeDocument/2006/relationships" r:id="rId2"/>
            </a:rPr>
            <a:t>QHR</a:t>
          </a:r>
          <a:endParaRPr lang="en-US"/>
        </a:p>
      </dgm:t>
    </dgm:pt>
    <dgm:pt modelId="{E88E269E-FE10-4624-AE78-6E70224FF52A}" type="parTrans" cxnId="{8F43836E-E5F3-42E4-A2D2-370910445006}">
      <dgm:prSet/>
      <dgm:spPr/>
      <dgm:t>
        <a:bodyPr/>
        <a:lstStyle/>
        <a:p>
          <a:endParaRPr lang="en-US"/>
        </a:p>
      </dgm:t>
    </dgm:pt>
    <dgm:pt modelId="{6C0EF01C-F74C-493A-A9FA-2024D83FE6CA}" type="sibTrans" cxnId="{8F43836E-E5F3-42E4-A2D2-370910445006}">
      <dgm:prSet/>
      <dgm:spPr/>
      <dgm:t>
        <a:bodyPr/>
        <a:lstStyle/>
        <a:p>
          <a:endParaRPr lang="en-US"/>
        </a:p>
      </dgm:t>
    </dgm:pt>
    <dgm:pt modelId="{2116672A-79B3-4F77-9A73-443EDE18209B}">
      <dgm:prSet/>
      <dgm:spPr/>
      <dgm:t>
        <a:bodyPr/>
        <a:lstStyle/>
        <a:p>
          <a:r>
            <a:rPr lang="en-CA">
              <a:hlinkClick xmlns:r="http://schemas.openxmlformats.org/officeDocument/2006/relationships" r:id="rId3"/>
            </a:rPr>
            <a:t>ARYA EHR</a:t>
          </a:r>
          <a:endParaRPr lang="en-US"/>
        </a:p>
      </dgm:t>
    </dgm:pt>
    <dgm:pt modelId="{BA3FF6BD-CD73-44A2-8B90-56E6AA61D18B}" type="parTrans" cxnId="{7A0B9553-234F-4BA3-9CB8-CB5AF03C4DB7}">
      <dgm:prSet/>
      <dgm:spPr/>
      <dgm:t>
        <a:bodyPr/>
        <a:lstStyle/>
        <a:p>
          <a:endParaRPr lang="en-US"/>
        </a:p>
      </dgm:t>
    </dgm:pt>
    <dgm:pt modelId="{92D57A44-D156-4F03-95D0-3FCFF83A5FA5}" type="sibTrans" cxnId="{7A0B9553-234F-4BA3-9CB8-CB5AF03C4DB7}">
      <dgm:prSet/>
      <dgm:spPr/>
      <dgm:t>
        <a:bodyPr/>
        <a:lstStyle/>
        <a:p>
          <a:endParaRPr lang="en-US"/>
        </a:p>
      </dgm:t>
    </dgm:pt>
    <dgm:pt modelId="{E7E10C8F-88E2-407F-A549-2F2425481FD6}">
      <dgm:prSet/>
      <dgm:spPr/>
      <dgm:t>
        <a:bodyPr/>
        <a:lstStyle/>
        <a:p>
          <a:r>
            <a:rPr lang="en-CA">
              <a:hlinkClick xmlns:r="http://schemas.openxmlformats.org/officeDocument/2006/relationships" r:id="rId4"/>
            </a:rPr>
            <a:t>TELUS Health EMR </a:t>
          </a:r>
          <a:endParaRPr lang="en-US"/>
        </a:p>
      </dgm:t>
    </dgm:pt>
    <dgm:pt modelId="{D927C9B0-C5FE-4728-892C-08348564E8A8}" type="parTrans" cxnId="{75B377E4-A6A3-4774-A635-7A4A4C905A5D}">
      <dgm:prSet/>
      <dgm:spPr/>
      <dgm:t>
        <a:bodyPr/>
        <a:lstStyle/>
        <a:p>
          <a:endParaRPr lang="en-US"/>
        </a:p>
      </dgm:t>
    </dgm:pt>
    <dgm:pt modelId="{E7D3BFEC-9F04-4630-84CA-72FCC2DC84F2}" type="sibTrans" cxnId="{75B377E4-A6A3-4774-A635-7A4A4C905A5D}">
      <dgm:prSet/>
      <dgm:spPr/>
      <dgm:t>
        <a:bodyPr/>
        <a:lstStyle/>
        <a:p>
          <a:endParaRPr lang="en-US"/>
        </a:p>
      </dgm:t>
    </dgm:pt>
    <dgm:pt modelId="{8102A940-4946-4F09-8F74-55FB39541415}">
      <dgm:prSet/>
      <dgm:spPr/>
      <dgm:t>
        <a:bodyPr/>
        <a:lstStyle/>
        <a:p>
          <a:r>
            <a:rPr lang="en-CA">
              <a:hlinkClick xmlns:r="http://schemas.openxmlformats.org/officeDocument/2006/relationships" r:id="rId5"/>
            </a:rPr>
            <a:t>Zoom.us</a:t>
          </a:r>
          <a:r>
            <a:rPr lang="en-CA"/>
            <a:t> </a:t>
          </a:r>
          <a:endParaRPr lang="en-US"/>
        </a:p>
      </dgm:t>
    </dgm:pt>
    <dgm:pt modelId="{2B32FDF6-73FC-4E8E-AC75-8C630B247238}" type="parTrans" cxnId="{F5BE37FE-65BB-4F46-A0C2-DCF91F24A3EE}">
      <dgm:prSet/>
      <dgm:spPr/>
      <dgm:t>
        <a:bodyPr/>
        <a:lstStyle/>
        <a:p>
          <a:endParaRPr lang="en-US"/>
        </a:p>
      </dgm:t>
    </dgm:pt>
    <dgm:pt modelId="{8B2F8410-AC8D-448E-9830-A0836D03E947}" type="sibTrans" cxnId="{F5BE37FE-65BB-4F46-A0C2-DCF91F24A3EE}">
      <dgm:prSet/>
      <dgm:spPr/>
      <dgm:t>
        <a:bodyPr/>
        <a:lstStyle/>
        <a:p>
          <a:endParaRPr lang="en-US"/>
        </a:p>
      </dgm:t>
    </dgm:pt>
    <dgm:pt modelId="{4E8A84AB-3E84-4101-AF31-6EF4C11DAE09}">
      <dgm:prSet/>
      <dgm:spPr/>
      <dgm:t>
        <a:bodyPr/>
        <a:lstStyle/>
        <a:p>
          <a:r>
            <a:rPr lang="en-CA">
              <a:hlinkClick xmlns:r="http://schemas.openxmlformats.org/officeDocument/2006/relationships" r:id="rId6"/>
            </a:rPr>
            <a:t>Microquest's dr2dr Secure Messaging</a:t>
          </a:r>
          <a:r>
            <a:rPr lang="en-CA"/>
            <a:t> </a:t>
          </a:r>
          <a:endParaRPr lang="en-US"/>
        </a:p>
      </dgm:t>
    </dgm:pt>
    <dgm:pt modelId="{51B31531-EF59-4050-9F0E-0A0266DA68EC}" type="parTrans" cxnId="{46522FFE-36EE-4629-A0D4-DD61CCD035AB}">
      <dgm:prSet/>
      <dgm:spPr/>
      <dgm:t>
        <a:bodyPr/>
        <a:lstStyle/>
        <a:p>
          <a:endParaRPr lang="en-US"/>
        </a:p>
      </dgm:t>
    </dgm:pt>
    <dgm:pt modelId="{4A5AAB01-2108-41F6-9A01-DAD88832E551}" type="sibTrans" cxnId="{46522FFE-36EE-4629-A0D4-DD61CCD035AB}">
      <dgm:prSet/>
      <dgm:spPr/>
      <dgm:t>
        <a:bodyPr/>
        <a:lstStyle/>
        <a:p>
          <a:endParaRPr lang="en-US"/>
        </a:p>
      </dgm:t>
    </dgm:pt>
    <dgm:pt modelId="{C7984CAA-45FC-42D8-9663-261D4CFF57B3}">
      <dgm:prSet/>
      <dgm:spPr/>
      <dgm:t>
        <a:bodyPr/>
        <a:lstStyle/>
        <a:p>
          <a:r>
            <a:rPr lang="en-CA">
              <a:hlinkClick xmlns:r="http://schemas.openxmlformats.org/officeDocument/2006/relationships" r:id="rId7"/>
            </a:rPr>
            <a:t>Brightsquid Secure-mail</a:t>
          </a:r>
          <a:endParaRPr lang="en-US"/>
        </a:p>
      </dgm:t>
    </dgm:pt>
    <dgm:pt modelId="{3429AAA4-5A4B-4ECA-A770-31CF8266E6E6}" type="parTrans" cxnId="{A2276EA6-7290-46F5-87E7-9B60663BB369}">
      <dgm:prSet/>
      <dgm:spPr/>
      <dgm:t>
        <a:bodyPr/>
        <a:lstStyle/>
        <a:p>
          <a:endParaRPr lang="en-US"/>
        </a:p>
      </dgm:t>
    </dgm:pt>
    <dgm:pt modelId="{A71DEA3D-961E-43C9-B149-F523A03FEFDB}" type="sibTrans" cxnId="{A2276EA6-7290-46F5-87E7-9B60663BB369}">
      <dgm:prSet/>
      <dgm:spPr/>
      <dgm:t>
        <a:bodyPr/>
        <a:lstStyle/>
        <a:p>
          <a:endParaRPr lang="en-US"/>
        </a:p>
      </dgm:t>
    </dgm:pt>
    <dgm:pt modelId="{4DC39972-3BA7-44D4-A7A0-275EF74AA7AC}">
      <dgm:prSet/>
      <dgm:spPr/>
      <dgm:t>
        <a:bodyPr/>
        <a:lstStyle/>
        <a:p>
          <a:r>
            <a:rPr lang="en-CA">
              <a:hlinkClick xmlns:r="http://schemas.openxmlformats.org/officeDocument/2006/relationships" r:id="rId8"/>
            </a:rPr>
            <a:t>Think Research Virtual Care</a:t>
          </a:r>
          <a:endParaRPr lang="en-US"/>
        </a:p>
      </dgm:t>
    </dgm:pt>
    <dgm:pt modelId="{4CF5A684-21AB-4317-A2D1-F9FDA0490148}" type="parTrans" cxnId="{412A952F-A889-4304-8352-FC0479BEF02A}">
      <dgm:prSet/>
      <dgm:spPr/>
      <dgm:t>
        <a:bodyPr/>
        <a:lstStyle/>
        <a:p>
          <a:endParaRPr lang="en-US"/>
        </a:p>
      </dgm:t>
    </dgm:pt>
    <dgm:pt modelId="{F74C777B-1D76-495B-A91D-21279363D0BC}" type="sibTrans" cxnId="{412A952F-A889-4304-8352-FC0479BEF02A}">
      <dgm:prSet/>
      <dgm:spPr/>
      <dgm:t>
        <a:bodyPr/>
        <a:lstStyle/>
        <a:p>
          <a:endParaRPr lang="en-US"/>
        </a:p>
      </dgm:t>
    </dgm:pt>
    <dgm:pt modelId="{0070B0DC-DEA0-4864-89C0-E72FB4B2FA5C}" type="pres">
      <dgm:prSet presAssocID="{4D257F68-EE3C-46F2-80EA-59C42AF6AB2B}" presName="root" presStyleCnt="0">
        <dgm:presLayoutVars>
          <dgm:dir/>
          <dgm:resizeHandles val="exact"/>
        </dgm:presLayoutVars>
      </dgm:prSet>
      <dgm:spPr/>
    </dgm:pt>
    <dgm:pt modelId="{E4AD45D2-142A-45CE-9787-C58F32D4E713}" type="pres">
      <dgm:prSet presAssocID="{AE7A0FED-D42D-4EAA-8568-973D99A4D8F3}" presName="compNode" presStyleCnt="0"/>
      <dgm:spPr/>
    </dgm:pt>
    <dgm:pt modelId="{34EB2302-FF09-488E-9F38-6926C5C2ECA4}" type="pres">
      <dgm:prSet presAssocID="{AE7A0FED-D42D-4EAA-8568-973D99A4D8F3}" presName="bgRect" presStyleLbl="bgShp" presStyleIdx="0" presStyleCnt="8"/>
      <dgm:spPr/>
    </dgm:pt>
    <dgm:pt modelId="{B2B701DD-8A16-4636-BB8D-CCFD45213D2A}" type="pres">
      <dgm:prSet presAssocID="{AE7A0FED-D42D-4EAA-8568-973D99A4D8F3}" presName="iconRect" presStyleLbl="node1" presStyleIdx="0"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eciduous tree"/>
        </a:ext>
      </dgm:extLst>
    </dgm:pt>
    <dgm:pt modelId="{1E8A4331-D884-45C4-8CE6-4D53DB2AAA48}" type="pres">
      <dgm:prSet presAssocID="{AE7A0FED-D42D-4EAA-8568-973D99A4D8F3}" presName="spaceRect" presStyleCnt="0"/>
      <dgm:spPr/>
    </dgm:pt>
    <dgm:pt modelId="{5BAAEA53-CA13-410B-9B16-E4818065482B}" type="pres">
      <dgm:prSet presAssocID="{AE7A0FED-D42D-4EAA-8568-973D99A4D8F3}" presName="parTx" presStyleLbl="revTx" presStyleIdx="0" presStyleCnt="8">
        <dgm:presLayoutVars>
          <dgm:chMax val="0"/>
          <dgm:chPref val="0"/>
        </dgm:presLayoutVars>
      </dgm:prSet>
      <dgm:spPr/>
    </dgm:pt>
    <dgm:pt modelId="{36933E67-B199-49E4-A7BA-B3384A26ED12}" type="pres">
      <dgm:prSet presAssocID="{99141CB6-C65E-437C-BBB2-108B247BB7E5}" presName="sibTrans" presStyleCnt="0"/>
      <dgm:spPr/>
    </dgm:pt>
    <dgm:pt modelId="{65F9B081-9BAF-4A91-B833-762DE330FBDB}" type="pres">
      <dgm:prSet presAssocID="{86FCFABB-DEAE-42DF-85F7-2CAA7D626A91}" presName="compNode" presStyleCnt="0"/>
      <dgm:spPr/>
    </dgm:pt>
    <dgm:pt modelId="{403B5202-9579-48E8-A4BD-EA3E67C536B4}" type="pres">
      <dgm:prSet presAssocID="{86FCFABB-DEAE-42DF-85F7-2CAA7D626A91}" presName="bgRect" presStyleLbl="bgShp" presStyleIdx="1" presStyleCnt="8"/>
      <dgm:spPr/>
    </dgm:pt>
    <dgm:pt modelId="{57049BBD-5EE0-4191-AEF4-9C5F93837419}" type="pres">
      <dgm:prSet presAssocID="{86FCFABB-DEAE-42DF-85F7-2CAA7D626A91}" presName="iconRect" presStyleLbl="node1" presStyleIdx="1"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heckmark"/>
        </a:ext>
      </dgm:extLst>
    </dgm:pt>
    <dgm:pt modelId="{F1AB35BF-D815-4298-92FC-BF18902A7205}" type="pres">
      <dgm:prSet presAssocID="{86FCFABB-DEAE-42DF-85F7-2CAA7D626A91}" presName="spaceRect" presStyleCnt="0"/>
      <dgm:spPr/>
    </dgm:pt>
    <dgm:pt modelId="{4F244CE5-42D4-42A5-801E-F74119B257B2}" type="pres">
      <dgm:prSet presAssocID="{86FCFABB-DEAE-42DF-85F7-2CAA7D626A91}" presName="parTx" presStyleLbl="revTx" presStyleIdx="1" presStyleCnt="8">
        <dgm:presLayoutVars>
          <dgm:chMax val="0"/>
          <dgm:chPref val="0"/>
        </dgm:presLayoutVars>
      </dgm:prSet>
      <dgm:spPr/>
    </dgm:pt>
    <dgm:pt modelId="{2361882E-07D1-4365-860B-38F56E8A28E5}" type="pres">
      <dgm:prSet presAssocID="{6C0EF01C-F74C-493A-A9FA-2024D83FE6CA}" presName="sibTrans" presStyleCnt="0"/>
      <dgm:spPr/>
    </dgm:pt>
    <dgm:pt modelId="{8F2308BA-18BA-4778-A93F-A7F0351408B2}" type="pres">
      <dgm:prSet presAssocID="{2116672A-79B3-4F77-9A73-443EDE18209B}" presName="compNode" presStyleCnt="0"/>
      <dgm:spPr/>
    </dgm:pt>
    <dgm:pt modelId="{E0DF51C0-9F6E-4E55-BDFE-A4F63E22B984}" type="pres">
      <dgm:prSet presAssocID="{2116672A-79B3-4F77-9A73-443EDE18209B}" presName="bgRect" presStyleLbl="bgShp" presStyleIdx="2" presStyleCnt="8"/>
      <dgm:spPr/>
    </dgm:pt>
    <dgm:pt modelId="{9A87E21A-C470-48C8-9187-4700EB261D87}" type="pres">
      <dgm:prSet presAssocID="{2116672A-79B3-4F77-9A73-443EDE18209B}" presName="iconRect" presStyleLbl="node1" presStyleIdx="2"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Stethoscope"/>
        </a:ext>
      </dgm:extLst>
    </dgm:pt>
    <dgm:pt modelId="{8E8CF96F-4A0F-4977-A8B6-CB72422BAD8D}" type="pres">
      <dgm:prSet presAssocID="{2116672A-79B3-4F77-9A73-443EDE18209B}" presName="spaceRect" presStyleCnt="0"/>
      <dgm:spPr/>
    </dgm:pt>
    <dgm:pt modelId="{61AC0878-D7B8-4609-8E01-7F3DFE117AF4}" type="pres">
      <dgm:prSet presAssocID="{2116672A-79B3-4F77-9A73-443EDE18209B}" presName="parTx" presStyleLbl="revTx" presStyleIdx="2" presStyleCnt="8">
        <dgm:presLayoutVars>
          <dgm:chMax val="0"/>
          <dgm:chPref val="0"/>
        </dgm:presLayoutVars>
      </dgm:prSet>
      <dgm:spPr/>
    </dgm:pt>
    <dgm:pt modelId="{131B1877-B7AE-4B34-857B-84E9F5DF1572}" type="pres">
      <dgm:prSet presAssocID="{92D57A44-D156-4F03-95D0-3FCFF83A5FA5}" presName="sibTrans" presStyleCnt="0"/>
      <dgm:spPr/>
    </dgm:pt>
    <dgm:pt modelId="{7506B92F-1159-4654-B4AD-89FACACE6B45}" type="pres">
      <dgm:prSet presAssocID="{E7E10C8F-88E2-407F-A549-2F2425481FD6}" presName="compNode" presStyleCnt="0"/>
      <dgm:spPr/>
    </dgm:pt>
    <dgm:pt modelId="{568F5349-811F-4E77-8C24-C25C63260D82}" type="pres">
      <dgm:prSet presAssocID="{E7E10C8F-88E2-407F-A549-2F2425481FD6}" presName="bgRect" presStyleLbl="bgShp" presStyleIdx="3" presStyleCnt="8"/>
      <dgm:spPr/>
    </dgm:pt>
    <dgm:pt modelId="{6975CB4B-6D96-4817-9700-2CE86CB8E2B5}" type="pres">
      <dgm:prSet presAssocID="{E7E10C8F-88E2-407F-A549-2F2425481FD6}" presName="iconRect" presStyleLbl="node1" presStyleIdx="3"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Medical"/>
        </a:ext>
      </dgm:extLst>
    </dgm:pt>
    <dgm:pt modelId="{13844542-CF6B-4834-B314-AA8C5F915C5B}" type="pres">
      <dgm:prSet presAssocID="{E7E10C8F-88E2-407F-A549-2F2425481FD6}" presName="spaceRect" presStyleCnt="0"/>
      <dgm:spPr/>
    </dgm:pt>
    <dgm:pt modelId="{997F0CF9-32F2-4247-B81C-F781EE77C5B9}" type="pres">
      <dgm:prSet presAssocID="{E7E10C8F-88E2-407F-A549-2F2425481FD6}" presName="parTx" presStyleLbl="revTx" presStyleIdx="3" presStyleCnt="8">
        <dgm:presLayoutVars>
          <dgm:chMax val="0"/>
          <dgm:chPref val="0"/>
        </dgm:presLayoutVars>
      </dgm:prSet>
      <dgm:spPr/>
    </dgm:pt>
    <dgm:pt modelId="{D57CB2E4-80C0-46B9-9966-374CADB84027}" type="pres">
      <dgm:prSet presAssocID="{E7D3BFEC-9F04-4630-84CA-72FCC2DC84F2}" presName="sibTrans" presStyleCnt="0"/>
      <dgm:spPr/>
    </dgm:pt>
    <dgm:pt modelId="{B98B2591-B1D7-4A3B-97CD-C137715181CB}" type="pres">
      <dgm:prSet presAssocID="{8102A940-4946-4F09-8F74-55FB39541415}" presName="compNode" presStyleCnt="0"/>
      <dgm:spPr/>
    </dgm:pt>
    <dgm:pt modelId="{E30FBB80-D148-45EE-900F-4437334E1C8F}" type="pres">
      <dgm:prSet presAssocID="{8102A940-4946-4F09-8F74-55FB39541415}" presName="bgRect" presStyleLbl="bgShp" presStyleIdx="4" presStyleCnt="8"/>
      <dgm:spPr/>
    </dgm:pt>
    <dgm:pt modelId="{FEE07270-D54E-4E87-804B-9C606EA0FFD0}" type="pres">
      <dgm:prSet presAssocID="{8102A940-4946-4F09-8F74-55FB39541415}" presName="iconRect" presStyleLbl="node1" presStyleIdx="4" presStyleCnt="8"/>
      <dgm:spPr>
        <a:blipFill>
          <a:blip xmlns:r="http://schemas.openxmlformats.org/officeDocument/2006/relationships"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a:blipFill>
        <a:ln>
          <a:noFill/>
        </a:ln>
      </dgm:spPr>
      <dgm:extLst>
        <a:ext uri="{E40237B7-FDA0-4F09-8148-C483321AD2D9}">
          <dgm14:cNvPr xmlns:dgm14="http://schemas.microsoft.com/office/drawing/2010/diagram" id="0" name="" descr="CheckIn"/>
        </a:ext>
      </dgm:extLst>
    </dgm:pt>
    <dgm:pt modelId="{31F0B562-94D1-4FB8-86A4-F0E721CE053F}" type="pres">
      <dgm:prSet presAssocID="{8102A940-4946-4F09-8F74-55FB39541415}" presName="spaceRect" presStyleCnt="0"/>
      <dgm:spPr/>
    </dgm:pt>
    <dgm:pt modelId="{8D259D1D-3580-4E4C-8A60-0FD9313538AE}" type="pres">
      <dgm:prSet presAssocID="{8102A940-4946-4F09-8F74-55FB39541415}" presName="parTx" presStyleLbl="revTx" presStyleIdx="4" presStyleCnt="8">
        <dgm:presLayoutVars>
          <dgm:chMax val="0"/>
          <dgm:chPref val="0"/>
        </dgm:presLayoutVars>
      </dgm:prSet>
      <dgm:spPr/>
    </dgm:pt>
    <dgm:pt modelId="{1D9D7B88-9CE4-4142-9C6A-238722549060}" type="pres">
      <dgm:prSet presAssocID="{8B2F8410-AC8D-448E-9830-A0836D03E947}" presName="sibTrans" presStyleCnt="0"/>
      <dgm:spPr/>
    </dgm:pt>
    <dgm:pt modelId="{AE48923E-75FE-4C10-BDCC-6494550E0142}" type="pres">
      <dgm:prSet presAssocID="{4E8A84AB-3E84-4101-AF31-6EF4C11DAE09}" presName="compNode" presStyleCnt="0"/>
      <dgm:spPr/>
    </dgm:pt>
    <dgm:pt modelId="{315E4CB9-8559-4845-AA4E-967B35D93D6E}" type="pres">
      <dgm:prSet presAssocID="{4E8A84AB-3E84-4101-AF31-6EF4C11DAE09}" presName="bgRect" presStyleLbl="bgShp" presStyleIdx="5" presStyleCnt="8"/>
      <dgm:spPr/>
    </dgm:pt>
    <dgm:pt modelId="{9C045A2B-16F6-456F-BDA5-89D92C378544}" type="pres">
      <dgm:prSet presAssocID="{4E8A84AB-3E84-4101-AF31-6EF4C11DAE09}" presName="iconRect" presStyleLbl="node1" presStyleIdx="5" presStyleCnt="8"/>
      <dgm:spPr>
        <a:blipFill>
          <a:blip xmlns:r="http://schemas.openxmlformats.org/officeDocument/2006/relationships"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a:blipFill>
        <a:ln>
          <a:noFill/>
        </a:ln>
      </dgm:spPr>
      <dgm:extLst>
        <a:ext uri="{E40237B7-FDA0-4F09-8148-C483321AD2D9}">
          <dgm14:cNvPr xmlns:dgm14="http://schemas.microsoft.com/office/drawing/2010/diagram" id="0" name="" descr="Lock"/>
        </a:ext>
      </dgm:extLst>
    </dgm:pt>
    <dgm:pt modelId="{A4EF19C5-7F65-44C6-92D2-420DCEF95851}" type="pres">
      <dgm:prSet presAssocID="{4E8A84AB-3E84-4101-AF31-6EF4C11DAE09}" presName="spaceRect" presStyleCnt="0"/>
      <dgm:spPr/>
    </dgm:pt>
    <dgm:pt modelId="{08D6658D-6B4B-4928-9002-04829A1D39AA}" type="pres">
      <dgm:prSet presAssocID="{4E8A84AB-3E84-4101-AF31-6EF4C11DAE09}" presName="parTx" presStyleLbl="revTx" presStyleIdx="5" presStyleCnt="8">
        <dgm:presLayoutVars>
          <dgm:chMax val="0"/>
          <dgm:chPref val="0"/>
        </dgm:presLayoutVars>
      </dgm:prSet>
      <dgm:spPr/>
    </dgm:pt>
    <dgm:pt modelId="{D6C66B07-A419-403A-BB53-2592E0104A71}" type="pres">
      <dgm:prSet presAssocID="{4A5AAB01-2108-41F6-9A01-DAD88832E551}" presName="sibTrans" presStyleCnt="0"/>
      <dgm:spPr/>
    </dgm:pt>
    <dgm:pt modelId="{22861EBE-6543-4561-B8D0-7669D947A84A}" type="pres">
      <dgm:prSet presAssocID="{C7984CAA-45FC-42D8-9663-261D4CFF57B3}" presName="compNode" presStyleCnt="0"/>
      <dgm:spPr/>
    </dgm:pt>
    <dgm:pt modelId="{3ACB8808-5271-4332-96C8-D89510B77BA1}" type="pres">
      <dgm:prSet presAssocID="{C7984CAA-45FC-42D8-9663-261D4CFF57B3}" presName="bgRect" presStyleLbl="bgShp" presStyleIdx="6" presStyleCnt="8"/>
      <dgm:spPr/>
    </dgm:pt>
    <dgm:pt modelId="{4E9BF5D2-426F-49B4-BBC8-106E213774CB}" type="pres">
      <dgm:prSet presAssocID="{C7984CAA-45FC-42D8-9663-261D4CFF57B3}" presName="iconRect" presStyleLbl="node1" presStyleIdx="6" presStyleCnt="8"/>
      <dgm:spPr>
        <a:blipFill>
          <a:blip xmlns:r="http://schemas.openxmlformats.org/officeDocument/2006/relationships"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a:blipFill>
        <a:ln>
          <a:noFill/>
        </a:ln>
      </dgm:spPr>
      <dgm:extLst>
        <a:ext uri="{E40237B7-FDA0-4F09-8148-C483321AD2D9}">
          <dgm14:cNvPr xmlns:dgm14="http://schemas.microsoft.com/office/drawing/2010/diagram" id="0" name="" descr="Envelope"/>
        </a:ext>
      </dgm:extLst>
    </dgm:pt>
    <dgm:pt modelId="{9B40F824-A98B-4300-8581-12BF8E76B977}" type="pres">
      <dgm:prSet presAssocID="{C7984CAA-45FC-42D8-9663-261D4CFF57B3}" presName="spaceRect" presStyleCnt="0"/>
      <dgm:spPr/>
    </dgm:pt>
    <dgm:pt modelId="{17036C11-29FC-44E4-A5A8-BFD5931C92B9}" type="pres">
      <dgm:prSet presAssocID="{C7984CAA-45FC-42D8-9663-261D4CFF57B3}" presName="parTx" presStyleLbl="revTx" presStyleIdx="6" presStyleCnt="8">
        <dgm:presLayoutVars>
          <dgm:chMax val="0"/>
          <dgm:chPref val="0"/>
        </dgm:presLayoutVars>
      </dgm:prSet>
      <dgm:spPr/>
    </dgm:pt>
    <dgm:pt modelId="{2D193044-D80A-4DA7-AD68-B819BF9B0130}" type="pres">
      <dgm:prSet presAssocID="{A71DEA3D-961E-43C9-B149-F523A03FEFDB}" presName="sibTrans" presStyleCnt="0"/>
      <dgm:spPr/>
    </dgm:pt>
    <dgm:pt modelId="{43E8A189-8955-4826-8B75-9E105722EE45}" type="pres">
      <dgm:prSet presAssocID="{4DC39972-3BA7-44D4-A7A0-275EF74AA7AC}" presName="compNode" presStyleCnt="0"/>
      <dgm:spPr/>
    </dgm:pt>
    <dgm:pt modelId="{5E535C61-2602-4A25-9C6B-38B1A90D2DA7}" type="pres">
      <dgm:prSet presAssocID="{4DC39972-3BA7-44D4-A7A0-275EF74AA7AC}" presName="bgRect" presStyleLbl="bgShp" presStyleIdx="7" presStyleCnt="8"/>
      <dgm:spPr/>
    </dgm:pt>
    <dgm:pt modelId="{2AC137C2-1830-412F-B27E-59DFC60F8890}" type="pres">
      <dgm:prSet presAssocID="{4DC39972-3BA7-44D4-A7A0-275EF74AA7AC}" presName="iconRect" presStyleLbl="node1" presStyleIdx="7" presStyleCnt="8"/>
      <dgm:spPr>
        <a:blipFill>
          <a:blip xmlns:r="http://schemas.openxmlformats.org/officeDocument/2006/relationships"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a:blipFill>
        <a:ln>
          <a:noFill/>
        </a:ln>
      </dgm:spPr>
      <dgm:extLst>
        <a:ext uri="{E40237B7-FDA0-4F09-8148-C483321AD2D9}">
          <dgm14:cNvPr xmlns:dgm14="http://schemas.microsoft.com/office/drawing/2010/diagram" id="0" name="" descr="Head with Gears"/>
        </a:ext>
      </dgm:extLst>
    </dgm:pt>
    <dgm:pt modelId="{92995B35-A393-4552-99B7-96DCEB1D80AA}" type="pres">
      <dgm:prSet presAssocID="{4DC39972-3BA7-44D4-A7A0-275EF74AA7AC}" presName="spaceRect" presStyleCnt="0"/>
      <dgm:spPr/>
    </dgm:pt>
    <dgm:pt modelId="{FB67728E-8D06-43D1-9173-92C8C1034B4B}" type="pres">
      <dgm:prSet presAssocID="{4DC39972-3BA7-44D4-A7A0-275EF74AA7AC}" presName="parTx" presStyleLbl="revTx" presStyleIdx="7" presStyleCnt="8">
        <dgm:presLayoutVars>
          <dgm:chMax val="0"/>
          <dgm:chPref val="0"/>
        </dgm:presLayoutVars>
      </dgm:prSet>
      <dgm:spPr/>
    </dgm:pt>
  </dgm:ptLst>
  <dgm:cxnLst>
    <dgm:cxn modelId="{258DDB20-C2B4-4675-B57C-D36C780F827B}" type="presOf" srcId="{2116672A-79B3-4F77-9A73-443EDE18209B}" destId="{61AC0878-D7B8-4609-8E01-7F3DFE117AF4}" srcOrd="0" destOrd="0" presId="urn:microsoft.com/office/officeart/2018/2/layout/IconVerticalSolidList"/>
    <dgm:cxn modelId="{412A952F-A889-4304-8352-FC0479BEF02A}" srcId="{4D257F68-EE3C-46F2-80EA-59C42AF6AB2B}" destId="{4DC39972-3BA7-44D4-A7A0-275EF74AA7AC}" srcOrd="7" destOrd="0" parTransId="{4CF5A684-21AB-4317-A2D1-F9FDA0490148}" sibTransId="{F74C777B-1D76-495B-A91D-21279363D0BC}"/>
    <dgm:cxn modelId="{B299F135-ED08-42F5-B003-7E4A75153276}" type="presOf" srcId="{8102A940-4946-4F09-8F74-55FB39541415}" destId="{8D259D1D-3580-4E4C-8A60-0FD9313538AE}" srcOrd="0" destOrd="0" presId="urn:microsoft.com/office/officeart/2018/2/layout/IconVerticalSolidList"/>
    <dgm:cxn modelId="{52E2CE37-BD26-4441-982B-09FCA7AAE5E1}" srcId="{4D257F68-EE3C-46F2-80EA-59C42AF6AB2B}" destId="{AE7A0FED-D42D-4EAA-8568-973D99A4D8F3}" srcOrd="0" destOrd="0" parTransId="{058F63A1-DBF3-4C4E-8DD7-3DBF8ED39F0C}" sibTransId="{99141CB6-C65E-437C-BBB2-108B247BB7E5}"/>
    <dgm:cxn modelId="{F4D50F3F-116B-4A4F-8CCC-6EFE001E10DA}" type="presOf" srcId="{86FCFABB-DEAE-42DF-85F7-2CAA7D626A91}" destId="{4F244CE5-42D4-42A5-801E-F74119B257B2}" srcOrd="0" destOrd="0" presId="urn:microsoft.com/office/officeart/2018/2/layout/IconVerticalSolidList"/>
    <dgm:cxn modelId="{7A0B9553-234F-4BA3-9CB8-CB5AF03C4DB7}" srcId="{4D257F68-EE3C-46F2-80EA-59C42AF6AB2B}" destId="{2116672A-79B3-4F77-9A73-443EDE18209B}" srcOrd="2" destOrd="0" parTransId="{BA3FF6BD-CD73-44A2-8B90-56E6AA61D18B}" sibTransId="{92D57A44-D156-4F03-95D0-3FCFF83A5FA5}"/>
    <dgm:cxn modelId="{8F43836E-E5F3-42E4-A2D2-370910445006}" srcId="{4D257F68-EE3C-46F2-80EA-59C42AF6AB2B}" destId="{86FCFABB-DEAE-42DF-85F7-2CAA7D626A91}" srcOrd="1" destOrd="0" parTransId="{E88E269E-FE10-4624-AE78-6E70224FF52A}" sibTransId="{6C0EF01C-F74C-493A-A9FA-2024D83FE6CA}"/>
    <dgm:cxn modelId="{38358B75-6318-4FC4-8ADC-6ADA777404F5}" type="presOf" srcId="{C7984CAA-45FC-42D8-9663-261D4CFF57B3}" destId="{17036C11-29FC-44E4-A5A8-BFD5931C92B9}" srcOrd="0" destOrd="0" presId="urn:microsoft.com/office/officeart/2018/2/layout/IconVerticalSolidList"/>
    <dgm:cxn modelId="{02B5CD89-9D01-4B72-B574-8E424D2F8AE8}" type="presOf" srcId="{4DC39972-3BA7-44D4-A7A0-275EF74AA7AC}" destId="{FB67728E-8D06-43D1-9173-92C8C1034B4B}" srcOrd="0" destOrd="0" presId="urn:microsoft.com/office/officeart/2018/2/layout/IconVerticalSolidList"/>
    <dgm:cxn modelId="{A2276EA6-7290-46F5-87E7-9B60663BB369}" srcId="{4D257F68-EE3C-46F2-80EA-59C42AF6AB2B}" destId="{C7984CAA-45FC-42D8-9663-261D4CFF57B3}" srcOrd="6" destOrd="0" parTransId="{3429AAA4-5A4B-4ECA-A770-31CF8266E6E6}" sibTransId="{A71DEA3D-961E-43C9-B149-F523A03FEFDB}"/>
    <dgm:cxn modelId="{995143D5-AEAD-4449-878F-5DB1BB0811C6}" type="presOf" srcId="{4D257F68-EE3C-46F2-80EA-59C42AF6AB2B}" destId="{0070B0DC-DEA0-4864-89C0-E72FB4B2FA5C}" srcOrd="0" destOrd="0" presId="urn:microsoft.com/office/officeart/2018/2/layout/IconVerticalSolidList"/>
    <dgm:cxn modelId="{75B377E4-A6A3-4774-A635-7A4A4C905A5D}" srcId="{4D257F68-EE3C-46F2-80EA-59C42AF6AB2B}" destId="{E7E10C8F-88E2-407F-A549-2F2425481FD6}" srcOrd="3" destOrd="0" parTransId="{D927C9B0-C5FE-4728-892C-08348564E8A8}" sibTransId="{E7D3BFEC-9F04-4630-84CA-72FCC2DC84F2}"/>
    <dgm:cxn modelId="{DD2AB8ED-4DF2-42E8-9931-BB07A062CA5A}" type="presOf" srcId="{4E8A84AB-3E84-4101-AF31-6EF4C11DAE09}" destId="{08D6658D-6B4B-4928-9002-04829A1D39AA}" srcOrd="0" destOrd="0" presId="urn:microsoft.com/office/officeart/2018/2/layout/IconVerticalSolidList"/>
    <dgm:cxn modelId="{C8534DF1-D7AE-4A42-A3D7-ECC1C616D39F}" type="presOf" srcId="{AE7A0FED-D42D-4EAA-8568-973D99A4D8F3}" destId="{5BAAEA53-CA13-410B-9B16-E4818065482B}" srcOrd="0" destOrd="0" presId="urn:microsoft.com/office/officeart/2018/2/layout/IconVerticalSolidList"/>
    <dgm:cxn modelId="{CD8D77FC-45D8-40E9-A55B-7CAC4843B28E}" type="presOf" srcId="{E7E10C8F-88E2-407F-A549-2F2425481FD6}" destId="{997F0CF9-32F2-4247-B81C-F781EE77C5B9}" srcOrd="0" destOrd="0" presId="urn:microsoft.com/office/officeart/2018/2/layout/IconVerticalSolidList"/>
    <dgm:cxn modelId="{46522FFE-36EE-4629-A0D4-DD61CCD035AB}" srcId="{4D257F68-EE3C-46F2-80EA-59C42AF6AB2B}" destId="{4E8A84AB-3E84-4101-AF31-6EF4C11DAE09}" srcOrd="5" destOrd="0" parTransId="{51B31531-EF59-4050-9F0E-0A0266DA68EC}" sibTransId="{4A5AAB01-2108-41F6-9A01-DAD88832E551}"/>
    <dgm:cxn modelId="{F5BE37FE-65BB-4F46-A0C2-DCF91F24A3EE}" srcId="{4D257F68-EE3C-46F2-80EA-59C42AF6AB2B}" destId="{8102A940-4946-4F09-8F74-55FB39541415}" srcOrd="4" destOrd="0" parTransId="{2B32FDF6-73FC-4E8E-AC75-8C630B247238}" sibTransId="{8B2F8410-AC8D-448E-9830-A0836D03E947}"/>
    <dgm:cxn modelId="{9229B952-B30F-43C2-80F3-59AB2CEB44DE}" type="presParOf" srcId="{0070B0DC-DEA0-4864-89C0-E72FB4B2FA5C}" destId="{E4AD45D2-142A-45CE-9787-C58F32D4E713}" srcOrd="0" destOrd="0" presId="urn:microsoft.com/office/officeart/2018/2/layout/IconVerticalSolidList"/>
    <dgm:cxn modelId="{E1210805-90BE-4E53-B314-95669703B2E1}" type="presParOf" srcId="{E4AD45D2-142A-45CE-9787-C58F32D4E713}" destId="{34EB2302-FF09-488E-9F38-6926C5C2ECA4}" srcOrd="0" destOrd="0" presId="urn:microsoft.com/office/officeart/2018/2/layout/IconVerticalSolidList"/>
    <dgm:cxn modelId="{0103B004-E4F9-47DD-B02A-587C46BFC1D7}" type="presParOf" srcId="{E4AD45D2-142A-45CE-9787-C58F32D4E713}" destId="{B2B701DD-8A16-4636-BB8D-CCFD45213D2A}" srcOrd="1" destOrd="0" presId="urn:microsoft.com/office/officeart/2018/2/layout/IconVerticalSolidList"/>
    <dgm:cxn modelId="{FCAEE0B6-6EB8-4AFC-BF88-722937B919E0}" type="presParOf" srcId="{E4AD45D2-142A-45CE-9787-C58F32D4E713}" destId="{1E8A4331-D884-45C4-8CE6-4D53DB2AAA48}" srcOrd="2" destOrd="0" presId="urn:microsoft.com/office/officeart/2018/2/layout/IconVerticalSolidList"/>
    <dgm:cxn modelId="{15A8597A-690E-4004-BA32-53F3A55445D9}" type="presParOf" srcId="{E4AD45D2-142A-45CE-9787-C58F32D4E713}" destId="{5BAAEA53-CA13-410B-9B16-E4818065482B}" srcOrd="3" destOrd="0" presId="urn:microsoft.com/office/officeart/2018/2/layout/IconVerticalSolidList"/>
    <dgm:cxn modelId="{CAE3015D-E43C-4E96-A03D-A3D87437452B}" type="presParOf" srcId="{0070B0DC-DEA0-4864-89C0-E72FB4B2FA5C}" destId="{36933E67-B199-49E4-A7BA-B3384A26ED12}" srcOrd="1" destOrd="0" presId="urn:microsoft.com/office/officeart/2018/2/layout/IconVerticalSolidList"/>
    <dgm:cxn modelId="{C6A957FA-B48D-4B9E-B171-ED779D08AEE2}" type="presParOf" srcId="{0070B0DC-DEA0-4864-89C0-E72FB4B2FA5C}" destId="{65F9B081-9BAF-4A91-B833-762DE330FBDB}" srcOrd="2" destOrd="0" presId="urn:microsoft.com/office/officeart/2018/2/layout/IconVerticalSolidList"/>
    <dgm:cxn modelId="{D7E9A689-1B47-4D4B-93C5-37BB4C4C57CD}" type="presParOf" srcId="{65F9B081-9BAF-4A91-B833-762DE330FBDB}" destId="{403B5202-9579-48E8-A4BD-EA3E67C536B4}" srcOrd="0" destOrd="0" presId="urn:microsoft.com/office/officeart/2018/2/layout/IconVerticalSolidList"/>
    <dgm:cxn modelId="{73F0FA78-E234-487F-8881-91501C258456}" type="presParOf" srcId="{65F9B081-9BAF-4A91-B833-762DE330FBDB}" destId="{57049BBD-5EE0-4191-AEF4-9C5F93837419}" srcOrd="1" destOrd="0" presId="urn:microsoft.com/office/officeart/2018/2/layout/IconVerticalSolidList"/>
    <dgm:cxn modelId="{DE314CF4-F764-4B29-9B47-F5FDC66EF4F7}" type="presParOf" srcId="{65F9B081-9BAF-4A91-B833-762DE330FBDB}" destId="{F1AB35BF-D815-4298-92FC-BF18902A7205}" srcOrd="2" destOrd="0" presId="urn:microsoft.com/office/officeart/2018/2/layout/IconVerticalSolidList"/>
    <dgm:cxn modelId="{1BE8C7D0-7F6F-4BEB-A871-CAD7E580C295}" type="presParOf" srcId="{65F9B081-9BAF-4A91-B833-762DE330FBDB}" destId="{4F244CE5-42D4-42A5-801E-F74119B257B2}" srcOrd="3" destOrd="0" presId="urn:microsoft.com/office/officeart/2018/2/layout/IconVerticalSolidList"/>
    <dgm:cxn modelId="{13B84A1A-6886-4057-AA2E-F410F614B20E}" type="presParOf" srcId="{0070B0DC-DEA0-4864-89C0-E72FB4B2FA5C}" destId="{2361882E-07D1-4365-860B-38F56E8A28E5}" srcOrd="3" destOrd="0" presId="urn:microsoft.com/office/officeart/2018/2/layout/IconVerticalSolidList"/>
    <dgm:cxn modelId="{6C1B6B23-93FB-49BB-A561-E31BBE1DF00E}" type="presParOf" srcId="{0070B0DC-DEA0-4864-89C0-E72FB4B2FA5C}" destId="{8F2308BA-18BA-4778-A93F-A7F0351408B2}" srcOrd="4" destOrd="0" presId="urn:microsoft.com/office/officeart/2018/2/layout/IconVerticalSolidList"/>
    <dgm:cxn modelId="{C9B4B55A-8639-4555-9DC4-C8D2E238DB76}" type="presParOf" srcId="{8F2308BA-18BA-4778-A93F-A7F0351408B2}" destId="{E0DF51C0-9F6E-4E55-BDFE-A4F63E22B984}" srcOrd="0" destOrd="0" presId="urn:microsoft.com/office/officeart/2018/2/layout/IconVerticalSolidList"/>
    <dgm:cxn modelId="{C6EECA8E-2B63-41CE-8584-D13FC5D6C3B0}" type="presParOf" srcId="{8F2308BA-18BA-4778-A93F-A7F0351408B2}" destId="{9A87E21A-C470-48C8-9187-4700EB261D87}" srcOrd="1" destOrd="0" presId="urn:microsoft.com/office/officeart/2018/2/layout/IconVerticalSolidList"/>
    <dgm:cxn modelId="{BAD7EB80-AE29-413B-9613-2DDE05B99988}" type="presParOf" srcId="{8F2308BA-18BA-4778-A93F-A7F0351408B2}" destId="{8E8CF96F-4A0F-4977-A8B6-CB72422BAD8D}" srcOrd="2" destOrd="0" presId="urn:microsoft.com/office/officeart/2018/2/layout/IconVerticalSolidList"/>
    <dgm:cxn modelId="{29681ED7-0B4E-484F-A9B7-DB70A6B18FFF}" type="presParOf" srcId="{8F2308BA-18BA-4778-A93F-A7F0351408B2}" destId="{61AC0878-D7B8-4609-8E01-7F3DFE117AF4}" srcOrd="3" destOrd="0" presId="urn:microsoft.com/office/officeart/2018/2/layout/IconVerticalSolidList"/>
    <dgm:cxn modelId="{D737C197-4063-4FE3-920F-A969A26BA068}" type="presParOf" srcId="{0070B0DC-DEA0-4864-89C0-E72FB4B2FA5C}" destId="{131B1877-B7AE-4B34-857B-84E9F5DF1572}" srcOrd="5" destOrd="0" presId="urn:microsoft.com/office/officeart/2018/2/layout/IconVerticalSolidList"/>
    <dgm:cxn modelId="{251D572A-E5A4-4CCE-8220-36E20BD09A1A}" type="presParOf" srcId="{0070B0DC-DEA0-4864-89C0-E72FB4B2FA5C}" destId="{7506B92F-1159-4654-B4AD-89FACACE6B45}" srcOrd="6" destOrd="0" presId="urn:microsoft.com/office/officeart/2018/2/layout/IconVerticalSolidList"/>
    <dgm:cxn modelId="{1F244E04-F944-4F6E-A561-5BCF92031E9C}" type="presParOf" srcId="{7506B92F-1159-4654-B4AD-89FACACE6B45}" destId="{568F5349-811F-4E77-8C24-C25C63260D82}" srcOrd="0" destOrd="0" presId="urn:microsoft.com/office/officeart/2018/2/layout/IconVerticalSolidList"/>
    <dgm:cxn modelId="{8D39F975-4D3E-4363-8461-B3FD757C0232}" type="presParOf" srcId="{7506B92F-1159-4654-B4AD-89FACACE6B45}" destId="{6975CB4B-6D96-4817-9700-2CE86CB8E2B5}" srcOrd="1" destOrd="0" presId="urn:microsoft.com/office/officeart/2018/2/layout/IconVerticalSolidList"/>
    <dgm:cxn modelId="{1727FD1F-A05D-46CB-A026-87F65CBFC448}" type="presParOf" srcId="{7506B92F-1159-4654-B4AD-89FACACE6B45}" destId="{13844542-CF6B-4834-B314-AA8C5F915C5B}" srcOrd="2" destOrd="0" presId="urn:microsoft.com/office/officeart/2018/2/layout/IconVerticalSolidList"/>
    <dgm:cxn modelId="{22BEFAB6-E0D7-4096-951F-004CDFE813FF}" type="presParOf" srcId="{7506B92F-1159-4654-B4AD-89FACACE6B45}" destId="{997F0CF9-32F2-4247-B81C-F781EE77C5B9}" srcOrd="3" destOrd="0" presId="urn:microsoft.com/office/officeart/2018/2/layout/IconVerticalSolidList"/>
    <dgm:cxn modelId="{89ED3A83-F7EC-44EA-B859-BC0109B611BE}" type="presParOf" srcId="{0070B0DC-DEA0-4864-89C0-E72FB4B2FA5C}" destId="{D57CB2E4-80C0-46B9-9966-374CADB84027}" srcOrd="7" destOrd="0" presId="urn:microsoft.com/office/officeart/2018/2/layout/IconVerticalSolidList"/>
    <dgm:cxn modelId="{6259C87A-6260-47D8-BADC-54F6A844505E}" type="presParOf" srcId="{0070B0DC-DEA0-4864-89C0-E72FB4B2FA5C}" destId="{B98B2591-B1D7-4A3B-97CD-C137715181CB}" srcOrd="8" destOrd="0" presId="urn:microsoft.com/office/officeart/2018/2/layout/IconVerticalSolidList"/>
    <dgm:cxn modelId="{C0BA2434-6AAB-49B7-8436-79A7E0082B7B}" type="presParOf" srcId="{B98B2591-B1D7-4A3B-97CD-C137715181CB}" destId="{E30FBB80-D148-45EE-900F-4437334E1C8F}" srcOrd="0" destOrd="0" presId="urn:microsoft.com/office/officeart/2018/2/layout/IconVerticalSolidList"/>
    <dgm:cxn modelId="{C053EBD7-9690-4716-9569-14F0E21E17FB}" type="presParOf" srcId="{B98B2591-B1D7-4A3B-97CD-C137715181CB}" destId="{FEE07270-D54E-4E87-804B-9C606EA0FFD0}" srcOrd="1" destOrd="0" presId="urn:microsoft.com/office/officeart/2018/2/layout/IconVerticalSolidList"/>
    <dgm:cxn modelId="{AEC49D94-A7DA-4E65-9ADA-F2B9858163CD}" type="presParOf" srcId="{B98B2591-B1D7-4A3B-97CD-C137715181CB}" destId="{31F0B562-94D1-4FB8-86A4-F0E721CE053F}" srcOrd="2" destOrd="0" presId="urn:microsoft.com/office/officeart/2018/2/layout/IconVerticalSolidList"/>
    <dgm:cxn modelId="{D2A82D91-A929-4E57-9C8C-3470EFE4B88F}" type="presParOf" srcId="{B98B2591-B1D7-4A3B-97CD-C137715181CB}" destId="{8D259D1D-3580-4E4C-8A60-0FD9313538AE}" srcOrd="3" destOrd="0" presId="urn:microsoft.com/office/officeart/2018/2/layout/IconVerticalSolidList"/>
    <dgm:cxn modelId="{DE12446E-0BF7-4220-BB12-A55763621D05}" type="presParOf" srcId="{0070B0DC-DEA0-4864-89C0-E72FB4B2FA5C}" destId="{1D9D7B88-9CE4-4142-9C6A-238722549060}" srcOrd="9" destOrd="0" presId="urn:microsoft.com/office/officeart/2018/2/layout/IconVerticalSolidList"/>
    <dgm:cxn modelId="{53E1071B-C555-4192-B917-E73C92A58B01}" type="presParOf" srcId="{0070B0DC-DEA0-4864-89C0-E72FB4B2FA5C}" destId="{AE48923E-75FE-4C10-BDCC-6494550E0142}" srcOrd="10" destOrd="0" presId="urn:microsoft.com/office/officeart/2018/2/layout/IconVerticalSolidList"/>
    <dgm:cxn modelId="{E6AB4112-F9A8-4F19-A031-40B8B9BD57DD}" type="presParOf" srcId="{AE48923E-75FE-4C10-BDCC-6494550E0142}" destId="{315E4CB9-8559-4845-AA4E-967B35D93D6E}" srcOrd="0" destOrd="0" presId="urn:microsoft.com/office/officeart/2018/2/layout/IconVerticalSolidList"/>
    <dgm:cxn modelId="{0239DD8B-D6CD-4CAF-A245-607A7CC9DCB0}" type="presParOf" srcId="{AE48923E-75FE-4C10-BDCC-6494550E0142}" destId="{9C045A2B-16F6-456F-BDA5-89D92C378544}" srcOrd="1" destOrd="0" presId="urn:microsoft.com/office/officeart/2018/2/layout/IconVerticalSolidList"/>
    <dgm:cxn modelId="{27140C58-9755-4FA7-BF11-768D0309E8D1}" type="presParOf" srcId="{AE48923E-75FE-4C10-BDCC-6494550E0142}" destId="{A4EF19C5-7F65-44C6-92D2-420DCEF95851}" srcOrd="2" destOrd="0" presId="urn:microsoft.com/office/officeart/2018/2/layout/IconVerticalSolidList"/>
    <dgm:cxn modelId="{F8851D6C-AA47-43E5-BF09-5186EC951B52}" type="presParOf" srcId="{AE48923E-75FE-4C10-BDCC-6494550E0142}" destId="{08D6658D-6B4B-4928-9002-04829A1D39AA}" srcOrd="3" destOrd="0" presId="urn:microsoft.com/office/officeart/2018/2/layout/IconVerticalSolidList"/>
    <dgm:cxn modelId="{423B74D4-467E-4013-B4CD-B934B2F729B2}" type="presParOf" srcId="{0070B0DC-DEA0-4864-89C0-E72FB4B2FA5C}" destId="{D6C66B07-A419-403A-BB53-2592E0104A71}" srcOrd="11" destOrd="0" presId="urn:microsoft.com/office/officeart/2018/2/layout/IconVerticalSolidList"/>
    <dgm:cxn modelId="{0DDABBAC-A9A8-40E4-ACB4-E884A687972C}" type="presParOf" srcId="{0070B0DC-DEA0-4864-89C0-E72FB4B2FA5C}" destId="{22861EBE-6543-4561-B8D0-7669D947A84A}" srcOrd="12" destOrd="0" presId="urn:microsoft.com/office/officeart/2018/2/layout/IconVerticalSolidList"/>
    <dgm:cxn modelId="{784D1834-917D-450D-9091-01E3BA2D6ACE}" type="presParOf" srcId="{22861EBE-6543-4561-B8D0-7669D947A84A}" destId="{3ACB8808-5271-4332-96C8-D89510B77BA1}" srcOrd="0" destOrd="0" presId="urn:microsoft.com/office/officeart/2018/2/layout/IconVerticalSolidList"/>
    <dgm:cxn modelId="{BA2D5A75-040F-44C7-9E81-0C48C97AF47F}" type="presParOf" srcId="{22861EBE-6543-4561-B8D0-7669D947A84A}" destId="{4E9BF5D2-426F-49B4-BBC8-106E213774CB}" srcOrd="1" destOrd="0" presId="urn:microsoft.com/office/officeart/2018/2/layout/IconVerticalSolidList"/>
    <dgm:cxn modelId="{36B38809-84FB-4287-9ABE-EC92E75A188C}" type="presParOf" srcId="{22861EBE-6543-4561-B8D0-7669D947A84A}" destId="{9B40F824-A98B-4300-8581-12BF8E76B977}" srcOrd="2" destOrd="0" presId="urn:microsoft.com/office/officeart/2018/2/layout/IconVerticalSolidList"/>
    <dgm:cxn modelId="{D34D167A-220F-4DC2-8A96-D98B446AA1FD}" type="presParOf" srcId="{22861EBE-6543-4561-B8D0-7669D947A84A}" destId="{17036C11-29FC-44E4-A5A8-BFD5931C92B9}" srcOrd="3" destOrd="0" presId="urn:microsoft.com/office/officeart/2018/2/layout/IconVerticalSolidList"/>
    <dgm:cxn modelId="{92337786-68D4-40E9-AC6F-8A1AD554E635}" type="presParOf" srcId="{0070B0DC-DEA0-4864-89C0-E72FB4B2FA5C}" destId="{2D193044-D80A-4DA7-AD68-B819BF9B0130}" srcOrd="13" destOrd="0" presId="urn:microsoft.com/office/officeart/2018/2/layout/IconVerticalSolidList"/>
    <dgm:cxn modelId="{8F4FD017-A3DD-4B66-8246-8F2D2B40FC9F}" type="presParOf" srcId="{0070B0DC-DEA0-4864-89C0-E72FB4B2FA5C}" destId="{43E8A189-8955-4826-8B75-9E105722EE45}" srcOrd="14" destOrd="0" presId="urn:microsoft.com/office/officeart/2018/2/layout/IconVerticalSolidList"/>
    <dgm:cxn modelId="{4CC850FA-871D-4789-8289-0F7DE021CB18}" type="presParOf" srcId="{43E8A189-8955-4826-8B75-9E105722EE45}" destId="{5E535C61-2602-4A25-9C6B-38B1A90D2DA7}" srcOrd="0" destOrd="0" presId="urn:microsoft.com/office/officeart/2018/2/layout/IconVerticalSolidList"/>
    <dgm:cxn modelId="{6AF8A0D4-CA23-43FD-834B-5896CDDF83D3}" type="presParOf" srcId="{43E8A189-8955-4826-8B75-9E105722EE45}" destId="{2AC137C2-1830-412F-B27E-59DFC60F8890}" srcOrd="1" destOrd="0" presId="urn:microsoft.com/office/officeart/2018/2/layout/IconVerticalSolidList"/>
    <dgm:cxn modelId="{CC916CA0-F167-4093-90CD-C7963F576466}" type="presParOf" srcId="{43E8A189-8955-4826-8B75-9E105722EE45}" destId="{92995B35-A393-4552-99B7-96DCEB1D80AA}" srcOrd="2" destOrd="0" presId="urn:microsoft.com/office/officeart/2018/2/layout/IconVerticalSolidList"/>
    <dgm:cxn modelId="{0DC552F9-4503-4794-BC18-2F9912FE3372}" type="presParOf" srcId="{43E8A189-8955-4826-8B75-9E105722EE45}" destId="{FB67728E-8D06-43D1-9173-92C8C1034B4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A1318A-767F-4329-B6DB-7A1C82CA6DC0}">
      <dsp:nvSpPr>
        <dsp:cNvPr id="0" name=""/>
        <dsp:cNvSpPr/>
      </dsp:nvSpPr>
      <dsp:spPr>
        <a:xfrm>
          <a:off x="0" y="644"/>
          <a:ext cx="6151562" cy="150730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38F116-D8BE-4CDF-995A-B3E8DB5A05DE}">
      <dsp:nvSpPr>
        <dsp:cNvPr id="0" name=""/>
        <dsp:cNvSpPr/>
      </dsp:nvSpPr>
      <dsp:spPr>
        <a:xfrm>
          <a:off x="455959" y="339787"/>
          <a:ext cx="829016" cy="82901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5D5113B-16A9-4612-9DFC-9C9B0ADB99EC}">
      <dsp:nvSpPr>
        <dsp:cNvPr id="0" name=""/>
        <dsp:cNvSpPr/>
      </dsp:nvSpPr>
      <dsp:spPr>
        <a:xfrm>
          <a:off x="1740935" y="644"/>
          <a:ext cx="4410627" cy="1507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523" tIns="159523" rIns="159523" bIns="159523" numCol="1" spcCol="1270" anchor="ctr" anchorCtr="0">
          <a:noAutofit/>
        </a:bodyPr>
        <a:lstStyle/>
        <a:p>
          <a:pPr marL="0" lvl="0" indent="0" algn="l" defTabSz="977900">
            <a:lnSpc>
              <a:spcPct val="90000"/>
            </a:lnSpc>
            <a:spcBef>
              <a:spcPct val="0"/>
            </a:spcBef>
            <a:spcAft>
              <a:spcPct val="35000"/>
            </a:spcAft>
            <a:buNone/>
          </a:pPr>
          <a:r>
            <a:rPr lang="en-CA" sz="2200" kern="1200" dirty="0"/>
            <a:t>U.S.A.’s Kaiser Permanente system leads the world in digital healthcare by providing service to &gt; 12 million members.</a:t>
          </a:r>
          <a:endParaRPr lang="en-US" sz="2200" kern="1200" dirty="0"/>
        </a:p>
      </dsp:txBody>
      <dsp:txXfrm>
        <a:off x="1740935" y="644"/>
        <a:ext cx="4410627" cy="1507303"/>
      </dsp:txXfrm>
    </dsp:sp>
    <dsp:sp modelId="{FEBE2838-88D9-48A8-8ECA-7D2F6D3A7BF4}">
      <dsp:nvSpPr>
        <dsp:cNvPr id="0" name=""/>
        <dsp:cNvSpPr/>
      </dsp:nvSpPr>
      <dsp:spPr>
        <a:xfrm>
          <a:off x="0" y="1884773"/>
          <a:ext cx="6151562" cy="1507303"/>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A97471-D478-4B6F-92DF-105D97801F9F}">
      <dsp:nvSpPr>
        <dsp:cNvPr id="0" name=""/>
        <dsp:cNvSpPr/>
      </dsp:nvSpPr>
      <dsp:spPr>
        <a:xfrm>
          <a:off x="455959" y="2223916"/>
          <a:ext cx="829016" cy="82901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0DAC178-F9DE-4F14-9B20-4A2C51349B3E}">
      <dsp:nvSpPr>
        <dsp:cNvPr id="0" name=""/>
        <dsp:cNvSpPr/>
      </dsp:nvSpPr>
      <dsp:spPr>
        <a:xfrm>
          <a:off x="1740935" y="1884773"/>
          <a:ext cx="4410627" cy="1507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523" tIns="159523" rIns="159523" bIns="159523" numCol="1" spcCol="1270" anchor="ctr" anchorCtr="0">
          <a:noAutofit/>
        </a:bodyPr>
        <a:lstStyle/>
        <a:p>
          <a:pPr marL="0" lvl="0" indent="0" algn="l" defTabSz="977900">
            <a:lnSpc>
              <a:spcPct val="90000"/>
            </a:lnSpc>
            <a:spcBef>
              <a:spcPct val="0"/>
            </a:spcBef>
            <a:spcAft>
              <a:spcPct val="35000"/>
            </a:spcAft>
            <a:buNone/>
          </a:pPr>
          <a:r>
            <a:rPr lang="en-CA" sz="2200" kern="1200" dirty="0"/>
            <a:t>2016 Kaiser Permanente report, approximately half of all U.S. patient-healthcare interactions were virtual.</a:t>
          </a:r>
          <a:endParaRPr lang="en-US" sz="2200" kern="1200" dirty="0"/>
        </a:p>
      </dsp:txBody>
      <dsp:txXfrm>
        <a:off x="1740935" y="1884773"/>
        <a:ext cx="4410627" cy="1507303"/>
      </dsp:txXfrm>
    </dsp:sp>
    <dsp:sp modelId="{646A0D46-E514-4156-B909-757630FD95FE}">
      <dsp:nvSpPr>
        <dsp:cNvPr id="0" name=""/>
        <dsp:cNvSpPr/>
      </dsp:nvSpPr>
      <dsp:spPr>
        <a:xfrm>
          <a:off x="0" y="3768902"/>
          <a:ext cx="6151562" cy="1507303"/>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42EAC2-95FC-44A6-8154-7920B4D448E0}">
      <dsp:nvSpPr>
        <dsp:cNvPr id="0" name=""/>
        <dsp:cNvSpPr/>
      </dsp:nvSpPr>
      <dsp:spPr>
        <a:xfrm>
          <a:off x="455959" y="4108045"/>
          <a:ext cx="829016" cy="82901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FAD889D-622C-4FAF-AFC4-D40C5BAE1170}">
      <dsp:nvSpPr>
        <dsp:cNvPr id="0" name=""/>
        <dsp:cNvSpPr/>
      </dsp:nvSpPr>
      <dsp:spPr>
        <a:xfrm>
          <a:off x="1740935" y="3768902"/>
          <a:ext cx="4410627" cy="1507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523" tIns="159523" rIns="159523" bIns="159523" numCol="1" spcCol="1270" anchor="ctr" anchorCtr="0">
          <a:noAutofit/>
        </a:bodyPr>
        <a:lstStyle/>
        <a:p>
          <a:pPr marL="0" lvl="0" indent="0" algn="l" defTabSz="977900">
            <a:lnSpc>
              <a:spcPct val="90000"/>
            </a:lnSpc>
            <a:spcBef>
              <a:spcPct val="0"/>
            </a:spcBef>
            <a:spcAft>
              <a:spcPct val="35000"/>
            </a:spcAft>
            <a:buNone/>
          </a:pPr>
          <a:r>
            <a:rPr lang="en-CA" sz="2200" kern="1200" dirty="0"/>
            <a:t>&gt; 30 million secure digital messages, accompanied by 6.2 million telephone interviews and almost 100,000 video visits</a:t>
          </a:r>
          <a:endParaRPr lang="en-US" sz="2200" kern="1200" dirty="0"/>
        </a:p>
      </dsp:txBody>
      <dsp:txXfrm>
        <a:off x="1740935" y="3768902"/>
        <a:ext cx="4410627" cy="15073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43F317-A5C6-427D-A050-2CA6BC775323}">
      <dsp:nvSpPr>
        <dsp:cNvPr id="0" name=""/>
        <dsp:cNvSpPr/>
      </dsp:nvSpPr>
      <dsp:spPr>
        <a:xfrm>
          <a:off x="0" y="857488"/>
          <a:ext cx="6151562" cy="158305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AE2C97-55C6-484E-80C3-1FF66C12080E}">
      <dsp:nvSpPr>
        <dsp:cNvPr id="0" name=""/>
        <dsp:cNvSpPr/>
      </dsp:nvSpPr>
      <dsp:spPr>
        <a:xfrm>
          <a:off x="478874" y="1213675"/>
          <a:ext cx="870680" cy="87068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2E220B0-0460-4A3D-8E79-BD9ECCB5BA9F}">
      <dsp:nvSpPr>
        <dsp:cNvPr id="0" name=""/>
        <dsp:cNvSpPr/>
      </dsp:nvSpPr>
      <dsp:spPr>
        <a:xfrm>
          <a:off x="1828428" y="857488"/>
          <a:ext cx="4323134" cy="1583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540" tIns="167540" rIns="167540" bIns="167540" numCol="1" spcCol="1270" anchor="ctr" anchorCtr="0">
          <a:noAutofit/>
        </a:bodyPr>
        <a:lstStyle/>
        <a:p>
          <a:pPr marL="0" lvl="0" indent="0" algn="l" defTabSz="800100">
            <a:lnSpc>
              <a:spcPct val="90000"/>
            </a:lnSpc>
            <a:spcBef>
              <a:spcPct val="0"/>
            </a:spcBef>
            <a:spcAft>
              <a:spcPct val="35000"/>
            </a:spcAft>
            <a:buNone/>
          </a:pPr>
          <a:r>
            <a:rPr lang="en-CA" sz="1800" kern="1200"/>
            <a:t>Canada’s Health Informatics Association 2015 report, there were approximately 400,000 telehealth video clinical sessions, symbolizing just 0.15% of the 270 million billable services</a:t>
          </a:r>
          <a:endParaRPr lang="en-US" sz="1800" kern="1200"/>
        </a:p>
      </dsp:txBody>
      <dsp:txXfrm>
        <a:off x="1828428" y="857488"/>
        <a:ext cx="4323134" cy="1583055"/>
      </dsp:txXfrm>
    </dsp:sp>
    <dsp:sp modelId="{2C52D262-B1EC-4CEA-AC61-0CC864F53665}">
      <dsp:nvSpPr>
        <dsp:cNvPr id="0" name=""/>
        <dsp:cNvSpPr/>
      </dsp:nvSpPr>
      <dsp:spPr>
        <a:xfrm>
          <a:off x="0" y="2836306"/>
          <a:ext cx="6151562" cy="158305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2C8E6B-3544-4446-87F3-56CECE561905}">
      <dsp:nvSpPr>
        <dsp:cNvPr id="0" name=""/>
        <dsp:cNvSpPr/>
      </dsp:nvSpPr>
      <dsp:spPr>
        <a:xfrm>
          <a:off x="478874" y="3192494"/>
          <a:ext cx="870680" cy="87068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155088-B581-4866-9FD3-D07872EF9AB8}">
      <dsp:nvSpPr>
        <dsp:cNvPr id="0" name=""/>
        <dsp:cNvSpPr/>
      </dsp:nvSpPr>
      <dsp:spPr>
        <a:xfrm>
          <a:off x="1828428" y="2836306"/>
          <a:ext cx="4323134" cy="1583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540" tIns="167540" rIns="167540" bIns="167540" numCol="1" spcCol="1270" anchor="ctr" anchorCtr="0">
          <a:noAutofit/>
        </a:bodyPr>
        <a:lstStyle/>
        <a:p>
          <a:pPr marL="0" lvl="0" indent="0" algn="l" defTabSz="800100">
            <a:lnSpc>
              <a:spcPct val="90000"/>
            </a:lnSpc>
            <a:spcBef>
              <a:spcPct val="0"/>
            </a:spcBef>
            <a:spcAft>
              <a:spcPct val="35000"/>
            </a:spcAft>
            <a:buNone/>
          </a:pPr>
          <a:r>
            <a:rPr lang="en-CA" sz="1800" kern="1200"/>
            <a:t>In 2019, the Ontario Telemedicine Network reported that more than 1 million clinical video events took place.</a:t>
          </a:r>
          <a:endParaRPr lang="en-US" sz="1800" kern="1200"/>
        </a:p>
      </dsp:txBody>
      <dsp:txXfrm>
        <a:off x="1828428" y="2836306"/>
        <a:ext cx="4323134" cy="15830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EB2302-FF09-488E-9F38-6926C5C2ECA4}">
      <dsp:nvSpPr>
        <dsp:cNvPr id="0" name=""/>
        <dsp:cNvSpPr/>
      </dsp:nvSpPr>
      <dsp:spPr>
        <a:xfrm>
          <a:off x="0" y="601"/>
          <a:ext cx="5607050" cy="5052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B701DD-8A16-4636-BB8D-CCFD45213D2A}">
      <dsp:nvSpPr>
        <dsp:cNvPr id="0" name=""/>
        <dsp:cNvSpPr/>
      </dsp:nvSpPr>
      <dsp:spPr>
        <a:xfrm>
          <a:off x="152844" y="114287"/>
          <a:ext cx="277899" cy="2778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BAAEA53-CA13-410B-9B16-E4818065482B}">
      <dsp:nvSpPr>
        <dsp:cNvPr id="0" name=""/>
        <dsp:cNvSpPr/>
      </dsp:nvSpPr>
      <dsp:spPr>
        <a:xfrm>
          <a:off x="583588" y="601"/>
          <a:ext cx="5023461" cy="5052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475" tIns="53475" rIns="53475" bIns="53475" numCol="1" spcCol="1270" anchor="ctr" anchorCtr="0">
          <a:noAutofit/>
        </a:bodyPr>
        <a:lstStyle/>
        <a:p>
          <a:pPr marL="0" lvl="0" indent="0" algn="l" defTabSz="711200">
            <a:lnSpc>
              <a:spcPct val="90000"/>
            </a:lnSpc>
            <a:spcBef>
              <a:spcPct val="0"/>
            </a:spcBef>
            <a:spcAft>
              <a:spcPct val="35000"/>
            </a:spcAft>
            <a:buNone/>
          </a:pPr>
          <a:r>
            <a:rPr lang="en-CA" sz="1600" kern="1200">
              <a:hlinkClick xmlns:r="http://schemas.openxmlformats.org/officeDocument/2006/relationships" r:id="rId3"/>
            </a:rPr>
            <a:t>Maple</a:t>
          </a:r>
          <a:r>
            <a:rPr lang="en-CA" sz="1600" kern="1200"/>
            <a:t> </a:t>
          </a:r>
          <a:endParaRPr lang="en-US" sz="1600" kern="1200"/>
        </a:p>
      </dsp:txBody>
      <dsp:txXfrm>
        <a:off x="583588" y="601"/>
        <a:ext cx="5023461" cy="505271"/>
      </dsp:txXfrm>
    </dsp:sp>
    <dsp:sp modelId="{403B5202-9579-48E8-A4BD-EA3E67C536B4}">
      <dsp:nvSpPr>
        <dsp:cNvPr id="0" name=""/>
        <dsp:cNvSpPr/>
      </dsp:nvSpPr>
      <dsp:spPr>
        <a:xfrm>
          <a:off x="0" y="632190"/>
          <a:ext cx="5607050" cy="5052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049BBD-5EE0-4191-AEF4-9C5F93837419}">
      <dsp:nvSpPr>
        <dsp:cNvPr id="0" name=""/>
        <dsp:cNvSpPr/>
      </dsp:nvSpPr>
      <dsp:spPr>
        <a:xfrm>
          <a:off x="152844" y="745876"/>
          <a:ext cx="277899" cy="277899"/>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F244CE5-42D4-42A5-801E-F74119B257B2}">
      <dsp:nvSpPr>
        <dsp:cNvPr id="0" name=""/>
        <dsp:cNvSpPr/>
      </dsp:nvSpPr>
      <dsp:spPr>
        <a:xfrm>
          <a:off x="583588" y="632190"/>
          <a:ext cx="5023461" cy="5052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475" tIns="53475" rIns="53475" bIns="53475" numCol="1" spcCol="1270" anchor="ctr" anchorCtr="0">
          <a:noAutofit/>
        </a:bodyPr>
        <a:lstStyle/>
        <a:p>
          <a:pPr marL="0" lvl="0" indent="0" algn="l" defTabSz="711200">
            <a:lnSpc>
              <a:spcPct val="90000"/>
            </a:lnSpc>
            <a:spcBef>
              <a:spcPct val="0"/>
            </a:spcBef>
            <a:spcAft>
              <a:spcPct val="35000"/>
            </a:spcAft>
            <a:buNone/>
          </a:pPr>
          <a:r>
            <a:rPr lang="en-CA" sz="1600" kern="1200">
              <a:hlinkClick xmlns:r="http://schemas.openxmlformats.org/officeDocument/2006/relationships" r:id="rId6"/>
            </a:rPr>
            <a:t>QHR</a:t>
          </a:r>
          <a:endParaRPr lang="en-US" sz="1600" kern="1200"/>
        </a:p>
      </dsp:txBody>
      <dsp:txXfrm>
        <a:off x="583588" y="632190"/>
        <a:ext cx="5023461" cy="505271"/>
      </dsp:txXfrm>
    </dsp:sp>
    <dsp:sp modelId="{E0DF51C0-9F6E-4E55-BDFE-A4F63E22B984}">
      <dsp:nvSpPr>
        <dsp:cNvPr id="0" name=""/>
        <dsp:cNvSpPr/>
      </dsp:nvSpPr>
      <dsp:spPr>
        <a:xfrm>
          <a:off x="0" y="1263780"/>
          <a:ext cx="5607050" cy="5052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87E21A-C470-48C8-9187-4700EB261D87}">
      <dsp:nvSpPr>
        <dsp:cNvPr id="0" name=""/>
        <dsp:cNvSpPr/>
      </dsp:nvSpPr>
      <dsp:spPr>
        <a:xfrm>
          <a:off x="152844" y="1377466"/>
          <a:ext cx="277899" cy="27789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1AC0878-D7B8-4609-8E01-7F3DFE117AF4}">
      <dsp:nvSpPr>
        <dsp:cNvPr id="0" name=""/>
        <dsp:cNvSpPr/>
      </dsp:nvSpPr>
      <dsp:spPr>
        <a:xfrm>
          <a:off x="583588" y="1263780"/>
          <a:ext cx="5023461" cy="5052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475" tIns="53475" rIns="53475" bIns="53475" numCol="1" spcCol="1270" anchor="ctr" anchorCtr="0">
          <a:noAutofit/>
        </a:bodyPr>
        <a:lstStyle/>
        <a:p>
          <a:pPr marL="0" lvl="0" indent="0" algn="l" defTabSz="711200">
            <a:lnSpc>
              <a:spcPct val="90000"/>
            </a:lnSpc>
            <a:spcBef>
              <a:spcPct val="0"/>
            </a:spcBef>
            <a:spcAft>
              <a:spcPct val="35000"/>
            </a:spcAft>
            <a:buNone/>
          </a:pPr>
          <a:r>
            <a:rPr lang="en-CA" sz="1600" kern="1200">
              <a:hlinkClick xmlns:r="http://schemas.openxmlformats.org/officeDocument/2006/relationships" r:id="rId9"/>
            </a:rPr>
            <a:t>ARYA EHR</a:t>
          </a:r>
          <a:endParaRPr lang="en-US" sz="1600" kern="1200"/>
        </a:p>
      </dsp:txBody>
      <dsp:txXfrm>
        <a:off x="583588" y="1263780"/>
        <a:ext cx="5023461" cy="505271"/>
      </dsp:txXfrm>
    </dsp:sp>
    <dsp:sp modelId="{568F5349-811F-4E77-8C24-C25C63260D82}">
      <dsp:nvSpPr>
        <dsp:cNvPr id="0" name=""/>
        <dsp:cNvSpPr/>
      </dsp:nvSpPr>
      <dsp:spPr>
        <a:xfrm>
          <a:off x="0" y="1895369"/>
          <a:ext cx="5607050" cy="5052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75CB4B-6D96-4817-9700-2CE86CB8E2B5}">
      <dsp:nvSpPr>
        <dsp:cNvPr id="0" name=""/>
        <dsp:cNvSpPr/>
      </dsp:nvSpPr>
      <dsp:spPr>
        <a:xfrm>
          <a:off x="152844" y="2009055"/>
          <a:ext cx="277899" cy="277899"/>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97F0CF9-32F2-4247-B81C-F781EE77C5B9}">
      <dsp:nvSpPr>
        <dsp:cNvPr id="0" name=""/>
        <dsp:cNvSpPr/>
      </dsp:nvSpPr>
      <dsp:spPr>
        <a:xfrm>
          <a:off x="583588" y="1895369"/>
          <a:ext cx="5023461" cy="5052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475" tIns="53475" rIns="53475" bIns="53475" numCol="1" spcCol="1270" anchor="ctr" anchorCtr="0">
          <a:noAutofit/>
        </a:bodyPr>
        <a:lstStyle/>
        <a:p>
          <a:pPr marL="0" lvl="0" indent="0" algn="l" defTabSz="711200">
            <a:lnSpc>
              <a:spcPct val="90000"/>
            </a:lnSpc>
            <a:spcBef>
              <a:spcPct val="0"/>
            </a:spcBef>
            <a:spcAft>
              <a:spcPct val="35000"/>
            </a:spcAft>
            <a:buNone/>
          </a:pPr>
          <a:r>
            <a:rPr lang="en-CA" sz="1600" kern="1200">
              <a:hlinkClick xmlns:r="http://schemas.openxmlformats.org/officeDocument/2006/relationships" r:id="rId12"/>
            </a:rPr>
            <a:t>TELUS Health EMR </a:t>
          </a:r>
          <a:endParaRPr lang="en-US" sz="1600" kern="1200"/>
        </a:p>
      </dsp:txBody>
      <dsp:txXfrm>
        <a:off x="583588" y="1895369"/>
        <a:ext cx="5023461" cy="505271"/>
      </dsp:txXfrm>
    </dsp:sp>
    <dsp:sp modelId="{E30FBB80-D148-45EE-900F-4437334E1C8F}">
      <dsp:nvSpPr>
        <dsp:cNvPr id="0" name=""/>
        <dsp:cNvSpPr/>
      </dsp:nvSpPr>
      <dsp:spPr>
        <a:xfrm>
          <a:off x="0" y="2526958"/>
          <a:ext cx="5607050" cy="5052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E07270-D54E-4E87-804B-9C606EA0FFD0}">
      <dsp:nvSpPr>
        <dsp:cNvPr id="0" name=""/>
        <dsp:cNvSpPr/>
      </dsp:nvSpPr>
      <dsp:spPr>
        <a:xfrm>
          <a:off x="152844" y="2640645"/>
          <a:ext cx="277899" cy="277899"/>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D259D1D-3580-4E4C-8A60-0FD9313538AE}">
      <dsp:nvSpPr>
        <dsp:cNvPr id="0" name=""/>
        <dsp:cNvSpPr/>
      </dsp:nvSpPr>
      <dsp:spPr>
        <a:xfrm>
          <a:off x="583588" y="2526958"/>
          <a:ext cx="5023461" cy="5052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475" tIns="53475" rIns="53475" bIns="53475" numCol="1" spcCol="1270" anchor="ctr" anchorCtr="0">
          <a:noAutofit/>
        </a:bodyPr>
        <a:lstStyle/>
        <a:p>
          <a:pPr marL="0" lvl="0" indent="0" algn="l" defTabSz="711200">
            <a:lnSpc>
              <a:spcPct val="90000"/>
            </a:lnSpc>
            <a:spcBef>
              <a:spcPct val="0"/>
            </a:spcBef>
            <a:spcAft>
              <a:spcPct val="35000"/>
            </a:spcAft>
            <a:buNone/>
          </a:pPr>
          <a:r>
            <a:rPr lang="en-CA" sz="1600" kern="1200">
              <a:hlinkClick xmlns:r="http://schemas.openxmlformats.org/officeDocument/2006/relationships" r:id="rId15"/>
            </a:rPr>
            <a:t>Zoom.us</a:t>
          </a:r>
          <a:r>
            <a:rPr lang="en-CA" sz="1600" kern="1200"/>
            <a:t> </a:t>
          </a:r>
          <a:endParaRPr lang="en-US" sz="1600" kern="1200"/>
        </a:p>
      </dsp:txBody>
      <dsp:txXfrm>
        <a:off x="583588" y="2526958"/>
        <a:ext cx="5023461" cy="505271"/>
      </dsp:txXfrm>
    </dsp:sp>
    <dsp:sp modelId="{315E4CB9-8559-4845-AA4E-967B35D93D6E}">
      <dsp:nvSpPr>
        <dsp:cNvPr id="0" name=""/>
        <dsp:cNvSpPr/>
      </dsp:nvSpPr>
      <dsp:spPr>
        <a:xfrm>
          <a:off x="0" y="3158548"/>
          <a:ext cx="5607050" cy="5052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045A2B-16F6-456F-BDA5-89D92C378544}">
      <dsp:nvSpPr>
        <dsp:cNvPr id="0" name=""/>
        <dsp:cNvSpPr/>
      </dsp:nvSpPr>
      <dsp:spPr>
        <a:xfrm>
          <a:off x="152844" y="3272234"/>
          <a:ext cx="277899" cy="277899"/>
        </a:xfrm>
        <a:prstGeom prst="rect">
          <a:avLst/>
        </a:prstGeom>
        <a:blipFill>
          <a:blip xmlns:r="http://schemas.openxmlformats.org/officeDocument/2006/relationships"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8D6658D-6B4B-4928-9002-04829A1D39AA}">
      <dsp:nvSpPr>
        <dsp:cNvPr id="0" name=""/>
        <dsp:cNvSpPr/>
      </dsp:nvSpPr>
      <dsp:spPr>
        <a:xfrm>
          <a:off x="583588" y="3158548"/>
          <a:ext cx="5023461" cy="5052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475" tIns="53475" rIns="53475" bIns="53475" numCol="1" spcCol="1270" anchor="ctr" anchorCtr="0">
          <a:noAutofit/>
        </a:bodyPr>
        <a:lstStyle/>
        <a:p>
          <a:pPr marL="0" lvl="0" indent="0" algn="l" defTabSz="711200">
            <a:lnSpc>
              <a:spcPct val="90000"/>
            </a:lnSpc>
            <a:spcBef>
              <a:spcPct val="0"/>
            </a:spcBef>
            <a:spcAft>
              <a:spcPct val="35000"/>
            </a:spcAft>
            <a:buNone/>
          </a:pPr>
          <a:r>
            <a:rPr lang="en-CA" sz="1600" kern="1200">
              <a:hlinkClick xmlns:r="http://schemas.openxmlformats.org/officeDocument/2006/relationships" r:id="rId18"/>
            </a:rPr>
            <a:t>Microquest's dr2dr Secure Messaging</a:t>
          </a:r>
          <a:r>
            <a:rPr lang="en-CA" sz="1600" kern="1200"/>
            <a:t> </a:t>
          </a:r>
          <a:endParaRPr lang="en-US" sz="1600" kern="1200"/>
        </a:p>
      </dsp:txBody>
      <dsp:txXfrm>
        <a:off x="583588" y="3158548"/>
        <a:ext cx="5023461" cy="505271"/>
      </dsp:txXfrm>
    </dsp:sp>
    <dsp:sp modelId="{3ACB8808-5271-4332-96C8-D89510B77BA1}">
      <dsp:nvSpPr>
        <dsp:cNvPr id="0" name=""/>
        <dsp:cNvSpPr/>
      </dsp:nvSpPr>
      <dsp:spPr>
        <a:xfrm>
          <a:off x="0" y="3790137"/>
          <a:ext cx="5607050" cy="5052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9BF5D2-426F-49B4-BBC8-106E213774CB}">
      <dsp:nvSpPr>
        <dsp:cNvPr id="0" name=""/>
        <dsp:cNvSpPr/>
      </dsp:nvSpPr>
      <dsp:spPr>
        <a:xfrm>
          <a:off x="152844" y="3903823"/>
          <a:ext cx="277899" cy="277899"/>
        </a:xfrm>
        <a:prstGeom prst="rect">
          <a:avLst/>
        </a:prstGeom>
        <a:blipFill>
          <a:blip xmlns:r="http://schemas.openxmlformats.org/officeDocument/2006/relationships"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7036C11-29FC-44E4-A5A8-BFD5931C92B9}">
      <dsp:nvSpPr>
        <dsp:cNvPr id="0" name=""/>
        <dsp:cNvSpPr/>
      </dsp:nvSpPr>
      <dsp:spPr>
        <a:xfrm>
          <a:off x="583588" y="3790137"/>
          <a:ext cx="5023461" cy="5052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475" tIns="53475" rIns="53475" bIns="53475" numCol="1" spcCol="1270" anchor="ctr" anchorCtr="0">
          <a:noAutofit/>
        </a:bodyPr>
        <a:lstStyle/>
        <a:p>
          <a:pPr marL="0" lvl="0" indent="0" algn="l" defTabSz="711200">
            <a:lnSpc>
              <a:spcPct val="90000"/>
            </a:lnSpc>
            <a:spcBef>
              <a:spcPct val="0"/>
            </a:spcBef>
            <a:spcAft>
              <a:spcPct val="35000"/>
            </a:spcAft>
            <a:buNone/>
          </a:pPr>
          <a:r>
            <a:rPr lang="en-CA" sz="1600" kern="1200">
              <a:hlinkClick xmlns:r="http://schemas.openxmlformats.org/officeDocument/2006/relationships" r:id="rId21"/>
            </a:rPr>
            <a:t>Brightsquid Secure-mail</a:t>
          </a:r>
          <a:endParaRPr lang="en-US" sz="1600" kern="1200"/>
        </a:p>
      </dsp:txBody>
      <dsp:txXfrm>
        <a:off x="583588" y="3790137"/>
        <a:ext cx="5023461" cy="505271"/>
      </dsp:txXfrm>
    </dsp:sp>
    <dsp:sp modelId="{5E535C61-2602-4A25-9C6B-38B1A90D2DA7}">
      <dsp:nvSpPr>
        <dsp:cNvPr id="0" name=""/>
        <dsp:cNvSpPr/>
      </dsp:nvSpPr>
      <dsp:spPr>
        <a:xfrm>
          <a:off x="0" y="4421727"/>
          <a:ext cx="5607050" cy="5052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C137C2-1830-412F-B27E-59DFC60F8890}">
      <dsp:nvSpPr>
        <dsp:cNvPr id="0" name=""/>
        <dsp:cNvSpPr/>
      </dsp:nvSpPr>
      <dsp:spPr>
        <a:xfrm>
          <a:off x="152844" y="4535413"/>
          <a:ext cx="277899" cy="277899"/>
        </a:xfrm>
        <a:prstGeom prst="rect">
          <a:avLst/>
        </a:prstGeom>
        <a:blipFill>
          <a:blip xmlns:r="http://schemas.openxmlformats.org/officeDocument/2006/relationships"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B67728E-8D06-43D1-9173-92C8C1034B4B}">
      <dsp:nvSpPr>
        <dsp:cNvPr id="0" name=""/>
        <dsp:cNvSpPr/>
      </dsp:nvSpPr>
      <dsp:spPr>
        <a:xfrm>
          <a:off x="583588" y="4421727"/>
          <a:ext cx="5023461" cy="5052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475" tIns="53475" rIns="53475" bIns="53475" numCol="1" spcCol="1270" anchor="ctr" anchorCtr="0">
          <a:noAutofit/>
        </a:bodyPr>
        <a:lstStyle/>
        <a:p>
          <a:pPr marL="0" lvl="0" indent="0" algn="l" defTabSz="711200">
            <a:lnSpc>
              <a:spcPct val="90000"/>
            </a:lnSpc>
            <a:spcBef>
              <a:spcPct val="0"/>
            </a:spcBef>
            <a:spcAft>
              <a:spcPct val="35000"/>
            </a:spcAft>
            <a:buNone/>
          </a:pPr>
          <a:r>
            <a:rPr lang="en-CA" sz="1600" kern="1200">
              <a:hlinkClick xmlns:r="http://schemas.openxmlformats.org/officeDocument/2006/relationships" r:id="rId24"/>
            </a:rPr>
            <a:t>Think Research Virtual Care</a:t>
          </a:r>
          <a:endParaRPr lang="en-US" sz="1600" kern="1200"/>
        </a:p>
      </dsp:txBody>
      <dsp:txXfrm>
        <a:off x="583588" y="4421727"/>
        <a:ext cx="5023461" cy="50527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5ED564-F5E7-C847-8E95-B5C4EDD0E0B9}" type="datetimeFigureOut">
              <a:rPr lang="en-US" smtClean="0"/>
              <a:t>6/11/20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688B8F-12FB-0942-9EA7-DEE11D4F2058}" type="slidenum">
              <a:rPr lang="en-US" smtClean="0"/>
              <a:t>‹#›</a:t>
            </a:fld>
            <a:endParaRPr lang="en-US"/>
          </a:p>
        </p:txBody>
      </p:sp>
    </p:spTree>
    <p:extLst>
      <p:ext uri="{BB962C8B-B14F-4D97-AF65-F5344CB8AC3E}">
        <p14:creationId xmlns:p14="http://schemas.microsoft.com/office/powerpoint/2010/main" val="3356505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mercer.us/what-we-do/health-and-benefits/strategy-and-transformation/mercer-national-survey-benefit-trends.html"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Lancet actually suggested using telephone to reduce office visits</a:t>
            </a:r>
          </a:p>
          <a:p>
            <a:r>
              <a:rPr lang="en-US" dirty="0"/>
              <a:t>The telephone was still new back then. And the idea did seem a bit unorthodox. And was considered very new age back then. </a:t>
            </a:r>
          </a:p>
          <a:p>
            <a:endParaRPr lang="en-US" dirty="0"/>
          </a:p>
        </p:txBody>
      </p:sp>
      <p:sp>
        <p:nvSpPr>
          <p:cNvPr id="4" name="Slide Number Placeholder 3"/>
          <p:cNvSpPr>
            <a:spLocks noGrp="1"/>
          </p:cNvSpPr>
          <p:nvPr>
            <p:ph type="sldNum" sz="quarter" idx="5"/>
          </p:nvPr>
        </p:nvSpPr>
        <p:spPr/>
        <p:txBody>
          <a:bodyPr/>
          <a:lstStyle/>
          <a:p>
            <a:fld id="{32688B8F-12FB-0942-9EA7-DEE11D4F2058}" type="slidenum">
              <a:rPr lang="en-US" smtClean="0"/>
              <a:t>3</a:t>
            </a:fld>
            <a:endParaRPr lang="en-US"/>
          </a:p>
        </p:txBody>
      </p:sp>
    </p:spTree>
    <p:extLst>
      <p:ext uri="{BB962C8B-B14F-4D97-AF65-F5344CB8AC3E}">
        <p14:creationId xmlns:p14="http://schemas.microsoft.com/office/powerpoint/2010/main" val="3696183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WHO realizes that telemedicine is the cure for the future. They are taking this idea and running with it. Dr. </a:t>
            </a:r>
            <a:r>
              <a:rPr lang="en-CA" dirty="0" err="1"/>
              <a:t>Tedros</a:t>
            </a:r>
            <a:r>
              <a:rPr lang="en-CA" dirty="0"/>
              <a:t> ran on this platform. And they would like to provide universal </a:t>
            </a:r>
            <a:r>
              <a:rPr lang="en-CA" dirty="0" err="1"/>
              <a:t>heathcare</a:t>
            </a:r>
            <a:r>
              <a:rPr lang="en-CA" dirty="0"/>
              <a:t> to everyone. Telemedicine can be used to provide services to developing countries and developed countries very cheap.</a:t>
            </a:r>
          </a:p>
          <a:p>
            <a:endParaRPr lang="en-US" dirty="0"/>
          </a:p>
        </p:txBody>
      </p:sp>
      <p:sp>
        <p:nvSpPr>
          <p:cNvPr id="4" name="Slide Number Placeholder 3"/>
          <p:cNvSpPr>
            <a:spLocks noGrp="1"/>
          </p:cNvSpPr>
          <p:nvPr>
            <p:ph type="sldNum" sz="quarter" idx="5"/>
          </p:nvPr>
        </p:nvSpPr>
        <p:spPr/>
        <p:txBody>
          <a:bodyPr/>
          <a:lstStyle/>
          <a:p>
            <a:fld id="{32688B8F-12FB-0942-9EA7-DEE11D4F2058}" type="slidenum">
              <a:rPr lang="en-US" smtClean="0"/>
              <a:t>24</a:t>
            </a:fld>
            <a:endParaRPr lang="en-US"/>
          </a:p>
        </p:txBody>
      </p:sp>
    </p:spTree>
    <p:extLst>
      <p:ext uri="{BB962C8B-B14F-4D97-AF65-F5344CB8AC3E}">
        <p14:creationId xmlns:p14="http://schemas.microsoft.com/office/powerpoint/2010/main" val="2248683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VCTF’s primary purpose is to conduct an exhaustive inquiry on Canada’s current state of virtual healthcare. Even though the distinct organizations of the committee serve physicians, the task force’s end goal is to promote quality care for patients. Therefore, the VCTF hopes its proposals will apply to all members of health care teams and will eventually help all Canadians.</a:t>
            </a:r>
            <a:endParaRPr lang="en-US" dirty="0"/>
          </a:p>
        </p:txBody>
      </p:sp>
      <p:sp>
        <p:nvSpPr>
          <p:cNvPr id="4" name="Slide Number Placeholder 3"/>
          <p:cNvSpPr>
            <a:spLocks noGrp="1"/>
          </p:cNvSpPr>
          <p:nvPr>
            <p:ph type="sldNum" sz="quarter" idx="5"/>
          </p:nvPr>
        </p:nvSpPr>
        <p:spPr/>
        <p:txBody>
          <a:bodyPr/>
          <a:lstStyle/>
          <a:p>
            <a:fld id="{32688B8F-12FB-0942-9EA7-DEE11D4F2058}" type="slidenum">
              <a:rPr lang="en-US" smtClean="0"/>
              <a:t>25</a:t>
            </a:fld>
            <a:endParaRPr lang="en-US"/>
          </a:p>
        </p:txBody>
      </p:sp>
    </p:spTree>
    <p:extLst>
      <p:ext uri="{BB962C8B-B14F-4D97-AF65-F5344CB8AC3E}">
        <p14:creationId xmlns:p14="http://schemas.microsoft.com/office/powerpoint/2010/main" val="769661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CEO on OTN, Dr. Edward Brown, said “if you have a phone, then you are ready for telemedicine”. Its as simple as that.</a:t>
            </a:r>
          </a:p>
        </p:txBody>
      </p:sp>
      <p:sp>
        <p:nvSpPr>
          <p:cNvPr id="4" name="Slide Number Placeholder 3"/>
          <p:cNvSpPr>
            <a:spLocks noGrp="1"/>
          </p:cNvSpPr>
          <p:nvPr>
            <p:ph type="sldNum" sz="quarter" idx="5"/>
          </p:nvPr>
        </p:nvSpPr>
        <p:spPr/>
        <p:txBody>
          <a:bodyPr/>
          <a:lstStyle/>
          <a:p>
            <a:fld id="{32688B8F-12FB-0942-9EA7-DEE11D4F2058}" type="slidenum">
              <a:rPr lang="en-US" smtClean="0"/>
              <a:t>26</a:t>
            </a:fld>
            <a:endParaRPr lang="en-US"/>
          </a:p>
        </p:txBody>
      </p:sp>
    </p:spTree>
    <p:extLst>
      <p:ext uri="{BB962C8B-B14F-4D97-AF65-F5344CB8AC3E}">
        <p14:creationId xmlns:p14="http://schemas.microsoft.com/office/powerpoint/2010/main" val="4153662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Not amenable to virtual care include any new and significant emergency symptoms such as chest pain, shortness of breath and loss of neurologic function. </a:t>
            </a:r>
          </a:p>
          <a:p>
            <a:r>
              <a:rPr lang="en-CA" dirty="0"/>
              <a:t>They also include ear pain, cough, abdominal/gastrointestinal symptoms, musculoskeletal injuries or conditions, most neurological symptoms and congestive heart failure</a:t>
            </a:r>
            <a:endParaRPr lang="en-US" dirty="0"/>
          </a:p>
          <a:p>
            <a:endParaRPr lang="en-US" dirty="0"/>
          </a:p>
          <a:p>
            <a:r>
              <a:rPr lang="en-US" dirty="0"/>
              <a:t>These you must go into the clinic or ER where physicians will probably need to do invasive tests</a:t>
            </a:r>
          </a:p>
          <a:p>
            <a:endParaRPr lang="en-US" dirty="0"/>
          </a:p>
        </p:txBody>
      </p:sp>
      <p:sp>
        <p:nvSpPr>
          <p:cNvPr id="4" name="Slide Number Placeholder 3"/>
          <p:cNvSpPr>
            <a:spLocks noGrp="1"/>
          </p:cNvSpPr>
          <p:nvPr>
            <p:ph type="sldNum" sz="quarter" idx="5"/>
          </p:nvPr>
        </p:nvSpPr>
        <p:spPr/>
        <p:txBody>
          <a:bodyPr/>
          <a:lstStyle/>
          <a:p>
            <a:fld id="{32688B8F-12FB-0942-9EA7-DEE11D4F2058}" type="slidenum">
              <a:rPr lang="en-US" smtClean="0"/>
              <a:t>29</a:t>
            </a:fld>
            <a:endParaRPr lang="en-US"/>
          </a:p>
        </p:txBody>
      </p:sp>
    </p:spTree>
    <p:extLst>
      <p:ext uri="{BB962C8B-B14F-4D97-AF65-F5344CB8AC3E}">
        <p14:creationId xmlns:p14="http://schemas.microsoft.com/office/powerpoint/2010/main" val="873796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Private industries have already done the heavy lifting</a:t>
            </a:r>
          </a:p>
          <a:p>
            <a:r>
              <a:rPr lang="en-US" dirty="0"/>
              <a:t>Governments must now come in and provide guidelines and framework.</a:t>
            </a:r>
          </a:p>
          <a:p>
            <a:endParaRPr lang="en-US" dirty="0"/>
          </a:p>
        </p:txBody>
      </p:sp>
      <p:sp>
        <p:nvSpPr>
          <p:cNvPr id="4" name="Slide Number Placeholder 3"/>
          <p:cNvSpPr>
            <a:spLocks noGrp="1"/>
          </p:cNvSpPr>
          <p:nvPr>
            <p:ph type="sldNum" sz="quarter" idx="5"/>
          </p:nvPr>
        </p:nvSpPr>
        <p:spPr/>
        <p:txBody>
          <a:bodyPr/>
          <a:lstStyle/>
          <a:p>
            <a:fld id="{32688B8F-12FB-0942-9EA7-DEE11D4F2058}" type="slidenum">
              <a:rPr lang="en-US" smtClean="0"/>
              <a:t>32</a:t>
            </a:fld>
            <a:endParaRPr lang="en-US"/>
          </a:p>
        </p:txBody>
      </p:sp>
    </p:spTree>
    <p:extLst>
      <p:ext uri="{BB962C8B-B14F-4D97-AF65-F5344CB8AC3E}">
        <p14:creationId xmlns:p14="http://schemas.microsoft.com/office/powerpoint/2010/main" val="40316744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n-ea"/>
                <a:cs typeface="+mn-cs"/>
              </a:rPr>
              <a:t>Today more than ever, Canadian employees are enthused when their employer offers mobile virtual access to medical care, as the time saved is tremendous, and receiving high quality of care at the moment of need is invaluable. </a:t>
            </a:r>
            <a:endParaRPr lang="en-US" dirty="0"/>
          </a:p>
        </p:txBody>
      </p:sp>
      <p:sp>
        <p:nvSpPr>
          <p:cNvPr id="4" name="Slide Number Placeholder 3"/>
          <p:cNvSpPr>
            <a:spLocks noGrp="1"/>
          </p:cNvSpPr>
          <p:nvPr>
            <p:ph type="sldNum" sz="quarter" idx="5"/>
          </p:nvPr>
        </p:nvSpPr>
        <p:spPr/>
        <p:txBody>
          <a:bodyPr/>
          <a:lstStyle/>
          <a:p>
            <a:fld id="{32688B8F-12FB-0942-9EA7-DEE11D4F2058}" type="slidenum">
              <a:rPr lang="en-US" smtClean="0"/>
              <a:t>34</a:t>
            </a:fld>
            <a:endParaRPr lang="en-US"/>
          </a:p>
        </p:txBody>
      </p:sp>
    </p:spTree>
    <p:extLst>
      <p:ext uri="{BB962C8B-B14F-4D97-AF65-F5344CB8AC3E}">
        <p14:creationId xmlns:p14="http://schemas.microsoft.com/office/powerpoint/2010/main" val="2633082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n-ea"/>
                <a:cs typeface="+mn-cs"/>
              </a:rPr>
              <a:t>Today more than ever, Canadian employees are enthused when their employer offers mobile virtual access to medical care, as the time saved is tremendous, and receiving high quality of care at the moment of need is invaluable. </a:t>
            </a:r>
            <a:endParaRPr lang="en-US" dirty="0"/>
          </a:p>
        </p:txBody>
      </p:sp>
      <p:sp>
        <p:nvSpPr>
          <p:cNvPr id="4" name="Slide Number Placeholder 3"/>
          <p:cNvSpPr>
            <a:spLocks noGrp="1"/>
          </p:cNvSpPr>
          <p:nvPr>
            <p:ph type="sldNum" sz="quarter" idx="5"/>
          </p:nvPr>
        </p:nvSpPr>
        <p:spPr/>
        <p:txBody>
          <a:bodyPr/>
          <a:lstStyle/>
          <a:p>
            <a:fld id="{32688B8F-12FB-0942-9EA7-DEE11D4F2058}" type="slidenum">
              <a:rPr lang="en-US" smtClean="0"/>
              <a:t>35</a:t>
            </a:fld>
            <a:endParaRPr lang="en-US"/>
          </a:p>
        </p:txBody>
      </p:sp>
    </p:spTree>
    <p:extLst>
      <p:ext uri="{BB962C8B-B14F-4D97-AF65-F5344CB8AC3E}">
        <p14:creationId xmlns:p14="http://schemas.microsoft.com/office/powerpoint/2010/main" val="3592150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n-ea"/>
                <a:cs typeface="+mn-cs"/>
              </a:rPr>
              <a:t>Today more than ever, Canadian employees are enthused when their employer offers mobile virtual access to medical care, as the time saved is tremendous, and receiving high quality of care at the moment of need is invaluable. </a:t>
            </a:r>
            <a:endParaRPr lang="en-US" dirty="0"/>
          </a:p>
        </p:txBody>
      </p:sp>
      <p:sp>
        <p:nvSpPr>
          <p:cNvPr id="4" name="Slide Number Placeholder 3"/>
          <p:cNvSpPr>
            <a:spLocks noGrp="1"/>
          </p:cNvSpPr>
          <p:nvPr>
            <p:ph type="sldNum" sz="quarter" idx="5"/>
          </p:nvPr>
        </p:nvSpPr>
        <p:spPr/>
        <p:txBody>
          <a:bodyPr/>
          <a:lstStyle/>
          <a:p>
            <a:fld id="{32688B8F-12FB-0942-9EA7-DEE11D4F2058}" type="slidenum">
              <a:rPr lang="en-US" smtClean="0"/>
              <a:t>38</a:t>
            </a:fld>
            <a:endParaRPr lang="en-US"/>
          </a:p>
        </p:txBody>
      </p:sp>
    </p:spTree>
    <p:extLst>
      <p:ext uri="{BB962C8B-B14F-4D97-AF65-F5344CB8AC3E}">
        <p14:creationId xmlns:p14="http://schemas.microsoft.com/office/powerpoint/2010/main" val="2080627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n-ea"/>
                <a:cs typeface="+mn-cs"/>
                <a:hlinkClick r:id="rId3"/>
              </a:rPr>
              <a:t>The </a:t>
            </a:r>
            <a:r>
              <a:rPr lang="en-CA" sz="1200" b="0" i="1" kern="1200" dirty="0">
                <a:solidFill>
                  <a:schemeClr val="tx1"/>
                </a:solidFill>
                <a:effectLst/>
                <a:latin typeface="+mn-lt"/>
                <a:ea typeface="+mn-ea"/>
                <a:cs typeface="+mn-cs"/>
                <a:hlinkClick r:id="rId3"/>
              </a:rPr>
              <a:t>Mercer National Survey of Employer-Sponsored Health Plans</a:t>
            </a:r>
            <a:r>
              <a:rPr lang="en-CA" sz="1200" b="0" i="1" kern="1200" dirty="0">
                <a:solidFill>
                  <a:schemeClr val="tx1"/>
                </a:solidFill>
                <a:effectLst/>
                <a:latin typeface="+mn-lt"/>
                <a:ea typeface="+mn-ea"/>
                <a:cs typeface="+mn-cs"/>
              </a:rPr>
              <a:t> </a:t>
            </a:r>
            <a:r>
              <a:rPr lang="en-CA" sz="1200" b="0" i="0" kern="1200" dirty="0">
                <a:solidFill>
                  <a:schemeClr val="tx1"/>
                </a:solidFill>
                <a:effectLst/>
                <a:latin typeface="+mn-lt"/>
                <a:ea typeface="+mn-ea"/>
                <a:cs typeface="+mn-cs"/>
              </a:rPr>
              <a:t>is conducted using a national probability sample of public and private employers with at least 10 employees; 2,558 employers completed the survey in 2019. The survey was conducted during the summer, when most employers have a good fix on their costs for the current year. Results represent about 700,000 employers and about 124 million full- and part-time employees, with a margin of error of +/–3%.</a:t>
            </a:r>
            <a:endParaRPr lang="en-US" dirty="0"/>
          </a:p>
        </p:txBody>
      </p:sp>
      <p:sp>
        <p:nvSpPr>
          <p:cNvPr id="4" name="Slide Number Placeholder 3"/>
          <p:cNvSpPr>
            <a:spLocks noGrp="1"/>
          </p:cNvSpPr>
          <p:nvPr>
            <p:ph type="sldNum" sz="quarter" idx="5"/>
          </p:nvPr>
        </p:nvSpPr>
        <p:spPr/>
        <p:txBody>
          <a:bodyPr/>
          <a:lstStyle/>
          <a:p>
            <a:fld id="{32688B8F-12FB-0942-9EA7-DEE11D4F2058}" type="slidenum">
              <a:rPr lang="en-US" smtClean="0"/>
              <a:t>39</a:t>
            </a:fld>
            <a:endParaRPr lang="en-US"/>
          </a:p>
        </p:txBody>
      </p:sp>
    </p:spTree>
    <p:extLst>
      <p:ext uri="{BB962C8B-B14F-4D97-AF65-F5344CB8AC3E}">
        <p14:creationId xmlns:p14="http://schemas.microsoft.com/office/powerpoint/2010/main" val="3946793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telemedicine clinics = Appletree offers services</a:t>
            </a:r>
          </a:p>
          <a:p>
            <a:r>
              <a:rPr lang="en-US" dirty="0"/>
              <a:t>Onsite telemedicine clinic = kiosks</a:t>
            </a:r>
          </a:p>
          <a:p>
            <a:r>
              <a:rPr lang="en-CA" sz="1200" b="0" i="0" kern="1200" dirty="0">
                <a:solidFill>
                  <a:schemeClr val="tx1"/>
                </a:solidFill>
                <a:effectLst/>
                <a:latin typeface="+mn-lt"/>
                <a:ea typeface="+mn-ea"/>
                <a:cs typeface="+mn-cs"/>
              </a:rPr>
              <a:t>According to Mercer[ii], twenty-nine percent of employers with over 5,000 employees have onsite clinics. Yet onsite clinics can cost anywhere from $50,000 to nearly $700,000 annually to operate[iii] with full-time clinical staff, and typically can only serve employees in major locations.  At just $15,000-$60,000, telehealth kiosks can extend the reach of existing onsite clinic staff to small- and mid-sized locations as well. </a:t>
            </a:r>
            <a:endParaRPr lang="en-US" dirty="0"/>
          </a:p>
        </p:txBody>
      </p:sp>
      <p:sp>
        <p:nvSpPr>
          <p:cNvPr id="4" name="Slide Number Placeholder 3"/>
          <p:cNvSpPr>
            <a:spLocks noGrp="1"/>
          </p:cNvSpPr>
          <p:nvPr>
            <p:ph type="sldNum" sz="quarter" idx="5"/>
          </p:nvPr>
        </p:nvSpPr>
        <p:spPr/>
        <p:txBody>
          <a:bodyPr/>
          <a:lstStyle/>
          <a:p>
            <a:fld id="{32688B8F-12FB-0942-9EA7-DEE11D4F2058}" type="slidenum">
              <a:rPr lang="en-US" smtClean="0"/>
              <a:t>41</a:t>
            </a:fld>
            <a:endParaRPr lang="en-US"/>
          </a:p>
        </p:txBody>
      </p:sp>
    </p:spTree>
    <p:extLst>
      <p:ext uri="{BB962C8B-B14F-4D97-AF65-F5344CB8AC3E}">
        <p14:creationId xmlns:p14="http://schemas.microsoft.com/office/powerpoint/2010/main" val="452721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actually were more like a sear catalogue, and were full of ads. </a:t>
            </a:r>
          </a:p>
        </p:txBody>
      </p:sp>
      <p:sp>
        <p:nvSpPr>
          <p:cNvPr id="4" name="Slide Number Placeholder 3"/>
          <p:cNvSpPr>
            <a:spLocks noGrp="1"/>
          </p:cNvSpPr>
          <p:nvPr>
            <p:ph type="sldNum" sz="quarter" idx="5"/>
          </p:nvPr>
        </p:nvSpPr>
        <p:spPr/>
        <p:txBody>
          <a:bodyPr/>
          <a:lstStyle/>
          <a:p>
            <a:fld id="{32688B8F-12FB-0942-9EA7-DEE11D4F2058}" type="slidenum">
              <a:rPr lang="en-US" smtClean="0"/>
              <a:t>5</a:t>
            </a:fld>
            <a:endParaRPr lang="en-US"/>
          </a:p>
        </p:txBody>
      </p:sp>
    </p:spTree>
    <p:extLst>
      <p:ext uri="{BB962C8B-B14F-4D97-AF65-F5344CB8AC3E}">
        <p14:creationId xmlns:p14="http://schemas.microsoft.com/office/powerpoint/2010/main" val="1892169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a theoretical concept but it was way ahead of its time. </a:t>
            </a:r>
          </a:p>
        </p:txBody>
      </p:sp>
      <p:sp>
        <p:nvSpPr>
          <p:cNvPr id="4" name="Slide Number Placeholder 3"/>
          <p:cNvSpPr>
            <a:spLocks noGrp="1"/>
          </p:cNvSpPr>
          <p:nvPr>
            <p:ph type="sldNum" sz="quarter" idx="5"/>
          </p:nvPr>
        </p:nvSpPr>
        <p:spPr/>
        <p:txBody>
          <a:bodyPr/>
          <a:lstStyle/>
          <a:p>
            <a:fld id="{32688B8F-12FB-0942-9EA7-DEE11D4F2058}" type="slidenum">
              <a:rPr lang="en-US" smtClean="0"/>
              <a:t>6</a:t>
            </a:fld>
            <a:endParaRPr lang="en-US"/>
          </a:p>
        </p:txBody>
      </p:sp>
    </p:spTree>
    <p:extLst>
      <p:ext uri="{BB962C8B-B14F-4D97-AF65-F5344CB8AC3E}">
        <p14:creationId xmlns:p14="http://schemas.microsoft.com/office/powerpoint/2010/main" val="450992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t>
            </a:r>
            <a:r>
              <a:rPr lang="en-US" dirty="0" err="1"/>
              <a:t>Grensback</a:t>
            </a:r>
            <a:r>
              <a:rPr lang="en-US" dirty="0"/>
              <a:t> describes how </a:t>
            </a:r>
            <a:r>
              <a:rPr lang="en-US" dirty="0" err="1"/>
              <a:t>teledactyl</a:t>
            </a:r>
            <a:r>
              <a:rPr lang="en-US" dirty="0"/>
              <a:t> would work. </a:t>
            </a:r>
          </a:p>
        </p:txBody>
      </p:sp>
      <p:sp>
        <p:nvSpPr>
          <p:cNvPr id="4" name="Slide Number Placeholder 3"/>
          <p:cNvSpPr>
            <a:spLocks noGrp="1"/>
          </p:cNvSpPr>
          <p:nvPr>
            <p:ph type="sldNum" sz="quarter" idx="5"/>
          </p:nvPr>
        </p:nvSpPr>
        <p:spPr/>
        <p:txBody>
          <a:bodyPr/>
          <a:lstStyle/>
          <a:p>
            <a:fld id="{32688B8F-12FB-0942-9EA7-DEE11D4F2058}" type="slidenum">
              <a:rPr lang="en-US" smtClean="0"/>
              <a:t>7</a:t>
            </a:fld>
            <a:endParaRPr lang="en-US"/>
          </a:p>
        </p:txBody>
      </p:sp>
    </p:spTree>
    <p:extLst>
      <p:ext uri="{BB962C8B-B14F-4D97-AF65-F5344CB8AC3E}">
        <p14:creationId xmlns:p14="http://schemas.microsoft.com/office/powerpoint/2010/main" val="1514079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688B8F-12FB-0942-9EA7-DEE11D4F2058}" type="slidenum">
              <a:rPr lang="en-US" smtClean="0"/>
              <a:t>8</a:t>
            </a:fld>
            <a:endParaRPr lang="en-US"/>
          </a:p>
        </p:txBody>
      </p:sp>
    </p:spTree>
    <p:extLst>
      <p:ext uri="{BB962C8B-B14F-4D97-AF65-F5344CB8AC3E}">
        <p14:creationId xmlns:p14="http://schemas.microsoft.com/office/powerpoint/2010/main" val="1898320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688B8F-12FB-0942-9EA7-DEE11D4F2058}" type="slidenum">
              <a:rPr lang="en-US" smtClean="0"/>
              <a:t>12</a:t>
            </a:fld>
            <a:endParaRPr lang="en-US"/>
          </a:p>
        </p:txBody>
      </p:sp>
    </p:spTree>
    <p:extLst>
      <p:ext uri="{BB962C8B-B14F-4D97-AF65-F5344CB8AC3E}">
        <p14:creationId xmlns:p14="http://schemas.microsoft.com/office/powerpoint/2010/main" val="923753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n-ea"/>
                <a:cs typeface="+mn-cs"/>
              </a:rPr>
              <a:t>However, that number still pales in comparison to the total volume of services provided by the province’s health insurance plan.</a:t>
            </a:r>
            <a:endParaRPr lang="en-US" dirty="0"/>
          </a:p>
        </p:txBody>
      </p:sp>
      <p:sp>
        <p:nvSpPr>
          <p:cNvPr id="4" name="Slide Number Placeholder 3"/>
          <p:cNvSpPr>
            <a:spLocks noGrp="1"/>
          </p:cNvSpPr>
          <p:nvPr>
            <p:ph type="sldNum" sz="quarter" idx="5"/>
          </p:nvPr>
        </p:nvSpPr>
        <p:spPr/>
        <p:txBody>
          <a:bodyPr/>
          <a:lstStyle/>
          <a:p>
            <a:fld id="{32688B8F-12FB-0942-9EA7-DEE11D4F2058}" type="slidenum">
              <a:rPr lang="en-US" smtClean="0"/>
              <a:t>13</a:t>
            </a:fld>
            <a:endParaRPr lang="en-US"/>
          </a:p>
        </p:txBody>
      </p:sp>
    </p:spTree>
    <p:extLst>
      <p:ext uri="{BB962C8B-B14F-4D97-AF65-F5344CB8AC3E}">
        <p14:creationId xmlns:p14="http://schemas.microsoft.com/office/powerpoint/2010/main" val="1573550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Recent surveys conducted by Canada Health Infoway (CHI) show a clear gap between the electronic access that patients would like to have and what physicians are currently offering.</a:t>
            </a:r>
          </a:p>
          <a:p>
            <a:r>
              <a:rPr lang="en-CA" sz="1200" b="0" i="0" kern="1200" dirty="0">
                <a:solidFill>
                  <a:schemeClr val="tx1"/>
                </a:solidFill>
                <a:effectLst/>
                <a:latin typeface="+mn-lt"/>
                <a:ea typeface="+mn-ea"/>
                <a:cs typeface="+mn-cs"/>
              </a:rPr>
              <a:t>According to Canada Health Infoway’s survey, there is a distinct gap between the digital access patients desire and what is currently being offered.</a:t>
            </a:r>
            <a:endParaRPr lang="en-US" dirty="0"/>
          </a:p>
        </p:txBody>
      </p:sp>
      <p:sp>
        <p:nvSpPr>
          <p:cNvPr id="4" name="Slide Number Placeholder 3"/>
          <p:cNvSpPr>
            <a:spLocks noGrp="1"/>
          </p:cNvSpPr>
          <p:nvPr>
            <p:ph type="sldNum" sz="quarter" idx="5"/>
          </p:nvPr>
        </p:nvSpPr>
        <p:spPr/>
        <p:txBody>
          <a:bodyPr/>
          <a:lstStyle/>
          <a:p>
            <a:fld id="{32688B8F-12FB-0942-9EA7-DEE11D4F2058}" type="slidenum">
              <a:rPr lang="en-US" smtClean="0"/>
              <a:t>14</a:t>
            </a:fld>
            <a:endParaRPr lang="en-US"/>
          </a:p>
        </p:txBody>
      </p:sp>
    </p:spTree>
    <p:extLst>
      <p:ext uri="{BB962C8B-B14F-4D97-AF65-F5344CB8AC3E}">
        <p14:creationId xmlns:p14="http://schemas.microsoft.com/office/powerpoint/2010/main" val="1095983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definitely don’t replace hospital visits. But they are augmenting healthcare and are reducing costs and burden on the Heath care system</a:t>
            </a:r>
          </a:p>
          <a:p>
            <a:endParaRPr lang="en-US" dirty="0"/>
          </a:p>
        </p:txBody>
      </p:sp>
      <p:sp>
        <p:nvSpPr>
          <p:cNvPr id="4" name="Slide Number Placeholder 3"/>
          <p:cNvSpPr>
            <a:spLocks noGrp="1"/>
          </p:cNvSpPr>
          <p:nvPr>
            <p:ph type="sldNum" sz="quarter" idx="5"/>
          </p:nvPr>
        </p:nvSpPr>
        <p:spPr/>
        <p:txBody>
          <a:bodyPr/>
          <a:lstStyle/>
          <a:p>
            <a:fld id="{32688B8F-12FB-0942-9EA7-DEE11D4F2058}" type="slidenum">
              <a:rPr lang="en-US" smtClean="0"/>
              <a:t>23</a:t>
            </a:fld>
            <a:endParaRPr lang="en-US"/>
          </a:p>
        </p:txBody>
      </p:sp>
    </p:spTree>
    <p:extLst>
      <p:ext uri="{BB962C8B-B14F-4D97-AF65-F5344CB8AC3E}">
        <p14:creationId xmlns:p14="http://schemas.microsoft.com/office/powerpoint/2010/main" val="2271556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6/11/20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6/11/20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6/11/20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6/11/20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6/11/20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6/11/20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6/11/20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6/11/20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6/11/20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6/11/20</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6/11/20</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6/11/20</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tiff"/></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75495-C708-A845-8939-DAE4B1478BCC}"/>
              </a:ext>
            </a:extLst>
          </p:cNvPr>
          <p:cNvSpPr>
            <a:spLocks noGrp="1"/>
          </p:cNvSpPr>
          <p:nvPr>
            <p:ph type="ctrTitle"/>
          </p:nvPr>
        </p:nvSpPr>
        <p:spPr/>
        <p:txBody>
          <a:bodyPr/>
          <a:lstStyle/>
          <a:p>
            <a:r>
              <a:rPr lang="en-US" dirty="0"/>
              <a:t>Telemedicine is here to stay</a:t>
            </a:r>
          </a:p>
        </p:txBody>
      </p:sp>
      <p:sp>
        <p:nvSpPr>
          <p:cNvPr id="3" name="Subtitle 2">
            <a:extLst>
              <a:ext uri="{FF2B5EF4-FFF2-40B4-BE49-F238E27FC236}">
                <a16:creationId xmlns:a16="http://schemas.microsoft.com/office/drawing/2014/main" id="{21789C4A-5653-8A4A-BA0A-29B83A06BFE8}"/>
              </a:ext>
            </a:extLst>
          </p:cNvPr>
          <p:cNvSpPr>
            <a:spLocks noGrp="1"/>
          </p:cNvSpPr>
          <p:nvPr>
            <p:ph type="subTitle" idx="1"/>
          </p:nvPr>
        </p:nvSpPr>
        <p:spPr/>
        <p:txBody>
          <a:bodyPr/>
          <a:lstStyle/>
          <a:p>
            <a:r>
              <a:rPr lang="en-US" dirty="0" err="1"/>
              <a:t>Mrigank</a:t>
            </a:r>
            <a:r>
              <a:rPr lang="en-US" dirty="0"/>
              <a:t> </a:t>
            </a:r>
            <a:r>
              <a:rPr lang="en-US" dirty="0" err="1"/>
              <a:t>Shail</a:t>
            </a:r>
            <a:r>
              <a:rPr lang="en-US" dirty="0"/>
              <a:t>, MD</a:t>
            </a:r>
          </a:p>
          <a:p>
            <a:r>
              <a:rPr lang="en-US" dirty="0"/>
              <a:t>Medical Content Specialist,  ACTO</a:t>
            </a:r>
          </a:p>
        </p:txBody>
      </p:sp>
    </p:spTree>
    <p:extLst>
      <p:ext uri="{BB962C8B-B14F-4D97-AF65-F5344CB8AC3E}">
        <p14:creationId xmlns:p14="http://schemas.microsoft.com/office/powerpoint/2010/main" val="151025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AFB0C-A0B9-0649-A4CD-3F1F2F0E7A0E}"/>
              </a:ext>
            </a:extLst>
          </p:cNvPr>
          <p:cNvSpPr>
            <a:spLocks noGrp="1"/>
          </p:cNvSpPr>
          <p:nvPr>
            <p:ph type="title"/>
          </p:nvPr>
        </p:nvSpPr>
        <p:spPr/>
        <p:txBody>
          <a:bodyPr/>
          <a:lstStyle/>
          <a:p>
            <a:r>
              <a:rPr lang="en-CA" dirty="0"/>
              <a:t>Dr. Maxwell House</a:t>
            </a:r>
            <a:endParaRPr lang="en-US" dirty="0"/>
          </a:p>
        </p:txBody>
      </p:sp>
      <p:sp>
        <p:nvSpPr>
          <p:cNvPr id="3" name="Content Placeholder 2">
            <a:extLst>
              <a:ext uri="{FF2B5EF4-FFF2-40B4-BE49-F238E27FC236}">
                <a16:creationId xmlns:a16="http://schemas.microsoft.com/office/drawing/2014/main" id="{3A560BC2-7563-BA47-B493-CDFFF11DE5A6}"/>
              </a:ext>
            </a:extLst>
          </p:cNvPr>
          <p:cNvSpPr>
            <a:spLocks noGrp="1"/>
          </p:cNvSpPr>
          <p:nvPr>
            <p:ph idx="1"/>
          </p:nvPr>
        </p:nvSpPr>
        <p:spPr/>
        <p:txBody>
          <a:bodyPr>
            <a:normAutofit/>
          </a:bodyPr>
          <a:lstStyle/>
          <a:p>
            <a:r>
              <a:rPr lang="en-CA" dirty="0"/>
              <a:t>Initiatives have included </a:t>
            </a:r>
            <a:r>
              <a:rPr lang="en-CA" dirty="0" err="1"/>
              <a:t>teleoncology</a:t>
            </a:r>
            <a:r>
              <a:rPr lang="en-CA" dirty="0"/>
              <a:t>, </a:t>
            </a:r>
            <a:r>
              <a:rPr lang="en-CA" dirty="0" err="1"/>
              <a:t>telenuclear</a:t>
            </a:r>
            <a:r>
              <a:rPr lang="en-CA" dirty="0"/>
              <a:t> medicine, obstetrical ultrasound and child telepsychiatry. </a:t>
            </a:r>
          </a:p>
          <a:p>
            <a:r>
              <a:rPr lang="en-CA" dirty="0"/>
              <a:t>Distance health education included programs for diabetic patients and parents of deaf children. </a:t>
            </a:r>
          </a:p>
          <a:p>
            <a:r>
              <a:rPr lang="en-CA" dirty="0"/>
              <a:t>One teleconference project, in 1982, connected all 16 medical schools in Canada. </a:t>
            </a:r>
          </a:p>
          <a:p>
            <a:r>
              <a:rPr lang="en-CA" dirty="0"/>
              <a:t>Surveys and technical trials reached as far as the British Antarctic.</a:t>
            </a:r>
            <a:endParaRPr lang="en-US" dirty="0"/>
          </a:p>
        </p:txBody>
      </p:sp>
    </p:spTree>
    <p:extLst>
      <p:ext uri="{BB962C8B-B14F-4D97-AF65-F5344CB8AC3E}">
        <p14:creationId xmlns:p14="http://schemas.microsoft.com/office/powerpoint/2010/main" val="10633058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C294D-5BE0-DB42-94D7-55FA64E27E70}"/>
              </a:ext>
            </a:extLst>
          </p:cNvPr>
          <p:cNvSpPr>
            <a:spLocks noGrp="1"/>
          </p:cNvSpPr>
          <p:nvPr>
            <p:ph type="title"/>
          </p:nvPr>
        </p:nvSpPr>
        <p:spPr/>
        <p:txBody>
          <a:bodyPr/>
          <a:lstStyle/>
          <a:p>
            <a:r>
              <a:rPr lang="en-US" dirty="0"/>
              <a:t>The history of telemedicine</a:t>
            </a:r>
          </a:p>
        </p:txBody>
      </p:sp>
      <p:sp>
        <p:nvSpPr>
          <p:cNvPr id="3" name="Content Placeholder 2">
            <a:extLst>
              <a:ext uri="{FF2B5EF4-FFF2-40B4-BE49-F238E27FC236}">
                <a16:creationId xmlns:a16="http://schemas.microsoft.com/office/drawing/2014/main" id="{F3DA0CA8-E2B9-434C-9AA2-CABD7377E358}"/>
              </a:ext>
            </a:extLst>
          </p:cNvPr>
          <p:cNvSpPr>
            <a:spLocks noGrp="1"/>
          </p:cNvSpPr>
          <p:nvPr>
            <p:ph idx="1"/>
          </p:nvPr>
        </p:nvSpPr>
        <p:spPr/>
        <p:txBody>
          <a:bodyPr/>
          <a:lstStyle/>
          <a:p>
            <a:r>
              <a:rPr lang="en-CA" dirty="0"/>
              <a:t>BUT - no national framework to implement such virtual care successfully. </a:t>
            </a:r>
          </a:p>
          <a:p>
            <a:r>
              <a:rPr lang="en-CA" dirty="0"/>
              <a:t>Even though the bulk of healthcare facilities use digital record keeping, and a majority of citizens have internet access, Canada lags in providing digital healthcare to Canadians.</a:t>
            </a:r>
          </a:p>
          <a:p>
            <a:r>
              <a:rPr lang="en-CA" dirty="0"/>
              <a:t>According to the 2019 Commonwealth Fund International Health Policy Survey comparing 11 high-income countries, CANADA RANKED WORST in its capacity to offer online access to patients.</a:t>
            </a:r>
            <a:endParaRPr lang="en-US" dirty="0"/>
          </a:p>
          <a:p>
            <a:endParaRPr lang="en-US" dirty="0"/>
          </a:p>
        </p:txBody>
      </p:sp>
    </p:spTree>
    <p:extLst>
      <p:ext uri="{BB962C8B-B14F-4D97-AF65-F5344CB8AC3E}">
        <p14:creationId xmlns:p14="http://schemas.microsoft.com/office/powerpoint/2010/main" val="1340515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866FF9-A729-45F0-A163-10E89E871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38255"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04C1EF-85E1-BE45-ACE5-11CF85DD62FB}"/>
              </a:ext>
            </a:extLst>
          </p:cNvPr>
          <p:cNvSpPr>
            <a:spLocks noGrp="1"/>
          </p:cNvSpPr>
          <p:nvPr>
            <p:ph type="title"/>
          </p:nvPr>
        </p:nvSpPr>
        <p:spPr>
          <a:xfrm>
            <a:off x="640080" y="2681105"/>
            <a:ext cx="3401568" cy="1495794"/>
          </a:xfrm>
          <a:solidFill>
            <a:srgbClr val="FFFFFF"/>
          </a:solidFill>
          <a:ln>
            <a:solidFill>
              <a:srgbClr val="262626"/>
            </a:solidFill>
          </a:ln>
        </p:spPr>
        <p:txBody>
          <a:bodyPr>
            <a:normAutofit/>
          </a:bodyPr>
          <a:lstStyle/>
          <a:p>
            <a:r>
              <a:rPr lang="en-US" dirty="0"/>
              <a:t>U.S.A. Virtual care</a:t>
            </a:r>
          </a:p>
        </p:txBody>
      </p:sp>
      <p:sp useBgFill="1">
        <p:nvSpPr>
          <p:cNvPr id="11" name="Rectangle 10">
            <a:extLst>
              <a:ext uri="{FF2B5EF4-FFF2-40B4-BE49-F238E27FC236}">
                <a16:creationId xmlns:a16="http://schemas.microsoft.com/office/drawing/2014/main" id="{A804366F-2366-4688-98E7-B101C7BC6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3278" y="0"/>
            <a:ext cx="7438722"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E7969105-854B-4C91-9364-54BBD92A38B9}"/>
              </a:ext>
            </a:extLst>
          </p:cNvPr>
          <p:cNvGraphicFramePr>
            <a:graphicFrameLocks noGrp="1"/>
          </p:cNvGraphicFramePr>
          <p:nvPr>
            <p:ph idx="1"/>
            <p:extLst>
              <p:ext uri="{D42A27DB-BD31-4B8C-83A1-F6EECF244321}">
                <p14:modId xmlns:p14="http://schemas.microsoft.com/office/powerpoint/2010/main" val="1860368194"/>
              </p:ext>
            </p:extLst>
          </p:nvPr>
        </p:nvGraphicFramePr>
        <p:xfrm>
          <a:off x="5397500" y="639763"/>
          <a:ext cx="6151563" cy="5276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200494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866FF9-A729-45F0-A163-10E89E871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38255"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776079-2414-A540-B153-96F46444B914}"/>
              </a:ext>
            </a:extLst>
          </p:cNvPr>
          <p:cNvSpPr>
            <a:spLocks noGrp="1"/>
          </p:cNvSpPr>
          <p:nvPr>
            <p:ph type="title"/>
          </p:nvPr>
        </p:nvSpPr>
        <p:spPr>
          <a:xfrm>
            <a:off x="640080" y="2681105"/>
            <a:ext cx="3401568" cy="1495794"/>
          </a:xfrm>
          <a:solidFill>
            <a:srgbClr val="FFFFFF"/>
          </a:solidFill>
          <a:ln>
            <a:solidFill>
              <a:srgbClr val="262626"/>
            </a:solidFill>
          </a:ln>
        </p:spPr>
        <p:txBody>
          <a:bodyPr>
            <a:normAutofit/>
          </a:bodyPr>
          <a:lstStyle/>
          <a:p>
            <a:r>
              <a:rPr lang="en-US" dirty="0"/>
              <a:t>Canada Virtual care</a:t>
            </a:r>
          </a:p>
        </p:txBody>
      </p:sp>
      <p:sp useBgFill="1">
        <p:nvSpPr>
          <p:cNvPr id="11" name="Rectangle 10">
            <a:extLst>
              <a:ext uri="{FF2B5EF4-FFF2-40B4-BE49-F238E27FC236}">
                <a16:creationId xmlns:a16="http://schemas.microsoft.com/office/drawing/2014/main" id="{A804366F-2366-4688-98E7-B101C7BC6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3278" y="0"/>
            <a:ext cx="7438722"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906E034E-F1D8-4142-9096-EEC8FEFF0D59}"/>
              </a:ext>
            </a:extLst>
          </p:cNvPr>
          <p:cNvGraphicFramePr>
            <a:graphicFrameLocks noGrp="1"/>
          </p:cNvGraphicFramePr>
          <p:nvPr>
            <p:ph idx="1"/>
            <p:extLst>
              <p:ext uri="{D42A27DB-BD31-4B8C-83A1-F6EECF244321}">
                <p14:modId xmlns:p14="http://schemas.microsoft.com/office/powerpoint/2010/main" val="2690683558"/>
              </p:ext>
            </p:extLst>
          </p:nvPr>
        </p:nvGraphicFramePr>
        <p:xfrm>
          <a:off x="5397500" y="639763"/>
          <a:ext cx="6151563" cy="5276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8492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B2560-C3EF-2841-A9AD-8EE798D707F8}"/>
              </a:ext>
            </a:extLst>
          </p:cNvPr>
          <p:cNvSpPr>
            <a:spLocks noGrp="1"/>
          </p:cNvSpPr>
          <p:nvPr>
            <p:ph type="title"/>
          </p:nvPr>
        </p:nvSpPr>
        <p:spPr>
          <a:xfrm>
            <a:off x="804672" y="964692"/>
            <a:ext cx="5894832" cy="1188720"/>
          </a:xfrm>
        </p:spPr>
        <p:txBody>
          <a:bodyPr>
            <a:normAutofit/>
          </a:bodyPr>
          <a:lstStyle/>
          <a:p>
            <a:r>
              <a:rPr lang="en-US" dirty="0"/>
              <a:t>Canada Numbers</a:t>
            </a:r>
          </a:p>
        </p:txBody>
      </p:sp>
      <p:sp>
        <p:nvSpPr>
          <p:cNvPr id="3" name="Content Placeholder 2">
            <a:extLst>
              <a:ext uri="{FF2B5EF4-FFF2-40B4-BE49-F238E27FC236}">
                <a16:creationId xmlns:a16="http://schemas.microsoft.com/office/drawing/2014/main" id="{B8FB8AA3-F763-5740-BD71-EFC9438C12F0}"/>
              </a:ext>
            </a:extLst>
          </p:cNvPr>
          <p:cNvSpPr>
            <a:spLocks noGrp="1"/>
          </p:cNvSpPr>
          <p:nvPr>
            <p:ph idx="1"/>
          </p:nvPr>
        </p:nvSpPr>
        <p:spPr>
          <a:xfrm>
            <a:off x="803243" y="2638044"/>
            <a:ext cx="5963317" cy="3263206"/>
          </a:xfrm>
        </p:spPr>
        <p:txBody>
          <a:bodyPr>
            <a:normAutofit/>
          </a:bodyPr>
          <a:lstStyle/>
          <a:p>
            <a:pPr marL="0" indent="0">
              <a:buNone/>
            </a:pPr>
            <a:r>
              <a:rPr lang="en-CA" dirty="0"/>
              <a:t>Canada Health Infoway</a:t>
            </a:r>
          </a:p>
          <a:p>
            <a:pPr marL="0" indent="0">
              <a:buNone/>
            </a:pPr>
            <a:endParaRPr lang="en-CA" dirty="0"/>
          </a:p>
          <a:p>
            <a:r>
              <a:rPr lang="en-CA" dirty="0"/>
              <a:t>71% of Canadians would like to be able to BOOK APPOINTMENTS ELECTRONICALLY but just 9% of family physicians currently offer this option</a:t>
            </a:r>
            <a:endParaRPr lang="en-US" dirty="0"/>
          </a:p>
        </p:txBody>
      </p:sp>
      <p:sp>
        <p:nvSpPr>
          <p:cNvPr id="14" name="Rectangle 9">
            <a:extLst>
              <a:ext uri="{FF2B5EF4-FFF2-40B4-BE49-F238E27FC236}">
                <a16:creationId xmlns:a16="http://schemas.microsoft.com/office/drawing/2014/main" id="{879398A9-0D0D-4901-BDDF-B3D93CECA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6706" y="964692"/>
            <a:ext cx="3986784"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1">
            <a:extLst>
              <a:ext uri="{FF2B5EF4-FFF2-40B4-BE49-F238E27FC236}">
                <a16:creationId xmlns:a16="http://schemas.microsoft.com/office/drawing/2014/main" id="{011FEC3B-E514-4E21-B2CB-7903A73569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1298" y="1128683"/>
            <a:ext cx="3657600"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sign&#10;&#10;Description automatically generated">
            <a:extLst>
              <a:ext uri="{FF2B5EF4-FFF2-40B4-BE49-F238E27FC236}">
                <a16:creationId xmlns:a16="http://schemas.microsoft.com/office/drawing/2014/main" id="{70087CD8-0E2B-EE40-8EDC-FE1288E9976E}"/>
              </a:ext>
            </a:extLst>
          </p:cNvPr>
          <p:cNvPicPr>
            <a:picLocks noChangeAspect="1"/>
          </p:cNvPicPr>
          <p:nvPr/>
        </p:nvPicPr>
        <p:blipFill>
          <a:blip r:embed="rId3"/>
          <a:stretch>
            <a:fillRect/>
          </a:stretch>
        </p:blipFill>
        <p:spPr>
          <a:xfrm>
            <a:off x="7715890" y="2646633"/>
            <a:ext cx="3328416" cy="1572676"/>
          </a:xfrm>
          <a:prstGeom prst="rect">
            <a:avLst/>
          </a:prstGeom>
        </p:spPr>
      </p:pic>
      <p:sp>
        <p:nvSpPr>
          <p:cNvPr id="6" name="TextBox 5">
            <a:extLst>
              <a:ext uri="{FF2B5EF4-FFF2-40B4-BE49-F238E27FC236}">
                <a16:creationId xmlns:a16="http://schemas.microsoft.com/office/drawing/2014/main" id="{4E1A67CB-8B27-8442-8541-C43FCAD9E9E9}"/>
              </a:ext>
            </a:extLst>
          </p:cNvPr>
          <p:cNvSpPr txBox="1"/>
          <p:nvPr/>
        </p:nvSpPr>
        <p:spPr>
          <a:xfrm>
            <a:off x="1047477" y="5316227"/>
            <a:ext cx="5474848" cy="577081"/>
          </a:xfrm>
          <a:prstGeom prst="rect">
            <a:avLst/>
          </a:prstGeom>
          <a:noFill/>
        </p:spPr>
        <p:txBody>
          <a:bodyPr wrap="square" rtlCol="0">
            <a:spAutoFit/>
          </a:bodyPr>
          <a:lstStyle/>
          <a:p>
            <a:r>
              <a:rPr lang="en-CA" sz="1050" dirty="0"/>
              <a:t>Canada Health Infoway. Connecting patients for better health: 2018. Available: </a:t>
            </a:r>
            <a:r>
              <a:rPr lang="en-CA" sz="1050" dirty="0" err="1"/>
              <a:t>www.infoway-inforoute.ca</a:t>
            </a:r>
            <a:r>
              <a:rPr lang="en-CA" sz="1050" dirty="0"/>
              <a:t>/</a:t>
            </a:r>
            <a:r>
              <a:rPr lang="en-CA" sz="1050" dirty="0" err="1"/>
              <a:t>en</a:t>
            </a:r>
            <a:r>
              <a:rPr lang="en-CA" sz="1050" dirty="0"/>
              <a:t>/component/ </a:t>
            </a:r>
            <a:r>
              <a:rPr lang="en-CA" sz="1050" dirty="0" err="1"/>
              <a:t>edocman</a:t>
            </a:r>
            <a:r>
              <a:rPr lang="en-CA" sz="1050" dirty="0"/>
              <a:t>/3564-connecting-patients-for-better-health-2018/ </a:t>
            </a:r>
            <a:r>
              <a:rPr lang="en-CA" sz="1050" dirty="0" err="1"/>
              <a:t>view-document?Itemid</a:t>
            </a:r>
            <a:r>
              <a:rPr lang="en-CA" sz="1050" dirty="0"/>
              <a:t>=0 (accessed 2019 June 24). </a:t>
            </a:r>
            <a:endParaRPr lang="en-US" sz="1050" dirty="0"/>
          </a:p>
        </p:txBody>
      </p:sp>
    </p:spTree>
    <p:extLst>
      <p:ext uri="{BB962C8B-B14F-4D97-AF65-F5344CB8AC3E}">
        <p14:creationId xmlns:p14="http://schemas.microsoft.com/office/powerpoint/2010/main" val="11064672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E06CA-F03F-A440-81C3-355BDF442138}"/>
              </a:ext>
            </a:extLst>
          </p:cNvPr>
          <p:cNvSpPr>
            <a:spLocks noGrp="1"/>
          </p:cNvSpPr>
          <p:nvPr>
            <p:ph type="title"/>
          </p:nvPr>
        </p:nvSpPr>
        <p:spPr>
          <a:xfrm>
            <a:off x="804672" y="964692"/>
            <a:ext cx="5894832" cy="1188720"/>
          </a:xfrm>
        </p:spPr>
        <p:txBody>
          <a:bodyPr>
            <a:normAutofit/>
          </a:bodyPr>
          <a:lstStyle/>
          <a:p>
            <a:r>
              <a:rPr lang="en-US" dirty="0"/>
              <a:t>Canada Numbers</a:t>
            </a:r>
          </a:p>
        </p:txBody>
      </p:sp>
      <p:sp>
        <p:nvSpPr>
          <p:cNvPr id="3" name="Content Placeholder 2">
            <a:extLst>
              <a:ext uri="{FF2B5EF4-FFF2-40B4-BE49-F238E27FC236}">
                <a16:creationId xmlns:a16="http://schemas.microsoft.com/office/drawing/2014/main" id="{D853A3A6-FCC4-BF42-A421-6CABCB1FA91C}"/>
              </a:ext>
            </a:extLst>
          </p:cNvPr>
          <p:cNvSpPr>
            <a:spLocks noGrp="1"/>
          </p:cNvSpPr>
          <p:nvPr>
            <p:ph idx="1"/>
          </p:nvPr>
        </p:nvSpPr>
        <p:spPr>
          <a:xfrm>
            <a:off x="803243" y="2638044"/>
            <a:ext cx="5963317" cy="3263206"/>
          </a:xfrm>
        </p:spPr>
        <p:txBody>
          <a:bodyPr>
            <a:normAutofit/>
          </a:bodyPr>
          <a:lstStyle/>
          <a:p>
            <a:pPr marL="0" indent="0">
              <a:buNone/>
            </a:pPr>
            <a:r>
              <a:rPr lang="en-CA" dirty="0"/>
              <a:t>Canada Health Infoway</a:t>
            </a:r>
          </a:p>
          <a:p>
            <a:endParaRPr lang="en-CA" dirty="0"/>
          </a:p>
          <a:p>
            <a:r>
              <a:rPr lang="en-CA" dirty="0"/>
              <a:t>63% of Canadians would like to be able to EMAIL THEIR HEALTH CARE PROVIDER but just 24% of family physicians offer this service</a:t>
            </a:r>
            <a:endParaRPr lang="en-US" dirty="0"/>
          </a:p>
        </p:txBody>
      </p:sp>
      <p:sp>
        <p:nvSpPr>
          <p:cNvPr id="10" name="Rectangle 9">
            <a:extLst>
              <a:ext uri="{FF2B5EF4-FFF2-40B4-BE49-F238E27FC236}">
                <a16:creationId xmlns:a16="http://schemas.microsoft.com/office/drawing/2014/main" id="{879398A9-0D0D-4901-BDDF-B3D93CECA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6706" y="964692"/>
            <a:ext cx="3986784"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11FEC3B-E514-4E21-B2CB-7903A73569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1298" y="1128683"/>
            <a:ext cx="3657600"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sign&#10;&#10;Description automatically generated">
            <a:extLst>
              <a:ext uri="{FF2B5EF4-FFF2-40B4-BE49-F238E27FC236}">
                <a16:creationId xmlns:a16="http://schemas.microsoft.com/office/drawing/2014/main" id="{7D86564A-95DE-4649-B4B1-6FEDEB3AD7DA}"/>
              </a:ext>
            </a:extLst>
          </p:cNvPr>
          <p:cNvPicPr>
            <a:picLocks noChangeAspect="1"/>
          </p:cNvPicPr>
          <p:nvPr/>
        </p:nvPicPr>
        <p:blipFill>
          <a:blip r:embed="rId2"/>
          <a:stretch>
            <a:fillRect/>
          </a:stretch>
        </p:blipFill>
        <p:spPr>
          <a:xfrm>
            <a:off x="7715890" y="2580064"/>
            <a:ext cx="3328416" cy="1705813"/>
          </a:xfrm>
          <a:prstGeom prst="rect">
            <a:avLst/>
          </a:prstGeom>
        </p:spPr>
      </p:pic>
      <p:sp>
        <p:nvSpPr>
          <p:cNvPr id="8" name="TextBox 7">
            <a:extLst>
              <a:ext uri="{FF2B5EF4-FFF2-40B4-BE49-F238E27FC236}">
                <a16:creationId xmlns:a16="http://schemas.microsoft.com/office/drawing/2014/main" id="{F894D374-0939-4D44-B897-81D397F8B856}"/>
              </a:ext>
            </a:extLst>
          </p:cNvPr>
          <p:cNvSpPr txBox="1"/>
          <p:nvPr/>
        </p:nvSpPr>
        <p:spPr>
          <a:xfrm>
            <a:off x="1047477" y="5316227"/>
            <a:ext cx="5474848" cy="577081"/>
          </a:xfrm>
          <a:prstGeom prst="rect">
            <a:avLst/>
          </a:prstGeom>
          <a:noFill/>
        </p:spPr>
        <p:txBody>
          <a:bodyPr wrap="square" rtlCol="0">
            <a:spAutoFit/>
          </a:bodyPr>
          <a:lstStyle/>
          <a:p>
            <a:r>
              <a:rPr lang="en-CA" sz="1050" dirty="0"/>
              <a:t>Canada Health Infoway. Connecting patients for better health: 2018. Available: </a:t>
            </a:r>
            <a:r>
              <a:rPr lang="en-CA" sz="1050" dirty="0" err="1"/>
              <a:t>www.infoway-inforoute.ca</a:t>
            </a:r>
            <a:r>
              <a:rPr lang="en-CA" sz="1050" dirty="0"/>
              <a:t>/</a:t>
            </a:r>
            <a:r>
              <a:rPr lang="en-CA" sz="1050" dirty="0" err="1"/>
              <a:t>en</a:t>
            </a:r>
            <a:r>
              <a:rPr lang="en-CA" sz="1050" dirty="0"/>
              <a:t>/component/ </a:t>
            </a:r>
            <a:r>
              <a:rPr lang="en-CA" sz="1050" dirty="0" err="1"/>
              <a:t>edocman</a:t>
            </a:r>
            <a:r>
              <a:rPr lang="en-CA" sz="1050" dirty="0"/>
              <a:t>/3564-connecting-patients-for-better-health-2018/ </a:t>
            </a:r>
            <a:r>
              <a:rPr lang="en-CA" sz="1050" dirty="0" err="1"/>
              <a:t>view-document?Itemid</a:t>
            </a:r>
            <a:r>
              <a:rPr lang="en-CA" sz="1050" dirty="0"/>
              <a:t>=0 (accessed 2019 June 24). </a:t>
            </a:r>
            <a:endParaRPr lang="en-US" sz="1050" dirty="0"/>
          </a:p>
        </p:txBody>
      </p:sp>
    </p:spTree>
    <p:extLst>
      <p:ext uri="{BB962C8B-B14F-4D97-AF65-F5344CB8AC3E}">
        <p14:creationId xmlns:p14="http://schemas.microsoft.com/office/powerpoint/2010/main" val="32942618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E3C51-6583-8C4A-83FC-D33220B9219F}"/>
              </a:ext>
            </a:extLst>
          </p:cNvPr>
          <p:cNvSpPr>
            <a:spLocks noGrp="1"/>
          </p:cNvSpPr>
          <p:nvPr>
            <p:ph type="title"/>
          </p:nvPr>
        </p:nvSpPr>
        <p:spPr>
          <a:xfrm>
            <a:off x="804672" y="964692"/>
            <a:ext cx="5894832" cy="1188720"/>
          </a:xfrm>
        </p:spPr>
        <p:txBody>
          <a:bodyPr>
            <a:normAutofit/>
          </a:bodyPr>
          <a:lstStyle/>
          <a:p>
            <a:r>
              <a:rPr lang="en-US" dirty="0"/>
              <a:t>Canada Numbers</a:t>
            </a:r>
          </a:p>
        </p:txBody>
      </p:sp>
      <p:sp>
        <p:nvSpPr>
          <p:cNvPr id="3" name="Content Placeholder 2">
            <a:extLst>
              <a:ext uri="{FF2B5EF4-FFF2-40B4-BE49-F238E27FC236}">
                <a16:creationId xmlns:a16="http://schemas.microsoft.com/office/drawing/2014/main" id="{108EC8C8-EB47-EB41-80A1-13F21FE22B55}"/>
              </a:ext>
            </a:extLst>
          </p:cNvPr>
          <p:cNvSpPr>
            <a:spLocks noGrp="1"/>
          </p:cNvSpPr>
          <p:nvPr>
            <p:ph idx="1"/>
          </p:nvPr>
        </p:nvSpPr>
        <p:spPr>
          <a:xfrm>
            <a:off x="803243" y="2638044"/>
            <a:ext cx="5963317" cy="3263206"/>
          </a:xfrm>
        </p:spPr>
        <p:txBody>
          <a:bodyPr>
            <a:normAutofit/>
          </a:bodyPr>
          <a:lstStyle/>
          <a:p>
            <a:pPr marL="0" indent="0">
              <a:buNone/>
            </a:pPr>
            <a:r>
              <a:rPr lang="en-CA" dirty="0"/>
              <a:t>Canada Health Infoway</a:t>
            </a:r>
          </a:p>
          <a:p>
            <a:endParaRPr lang="en-CA" dirty="0"/>
          </a:p>
          <a:p>
            <a:r>
              <a:rPr lang="en-CA" dirty="0"/>
              <a:t>41% of Canadians would like have VIDEO VISITS with their health care provider but just 4% of family physicians offer this option.</a:t>
            </a:r>
            <a:endParaRPr lang="en-US" dirty="0"/>
          </a:p>
        </p:txBody>
      </p:sp>
      <p:sp>
        <p:nvSpPr>
          <p:cNvPr id="10" name="Rectangle 9">
            <a:extLst>
              <a:ext uri="{FF2B5EF4-FFF2-40B4-BE49-F238E27FC236}">
                <a16:creationId xmlns:a16="http://schemas.microsoft.com/office/drawing/2014/main" id="{879398A9-0D0D-4901-BDDF-B3D93CECA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6706" y="964692"/>
            <a:ext cx="3986784"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11FEC3B-E514-4E21-B2CB-7903A73569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1298" y="1128683"/>
            <a:ext cx="3657600"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sign&#10;&#10;Description automatically generated">
            <a:extLst>
              <a:ext uri="{FF2B5EF4-FFF2-40B4-BE49-F238E27FC236}">
                <a16:creationId xmlns:a16="http://schemas.microsoft.com/office/drawing/2014/main" id="{96D11E8D-E7F2-6A4B-BFE6-FE39F71B19FB}"/>
              </a:ext>
            </a:extLst>
          </p:cNvPr>
          <p:cNvPicPr>
            <a:picLocks noChangeAspect="1"/>
          </p:cNvPicPr>
          <p:nvPr/>
        </p:nvPicPr>
        <p:blipFill>
          <a:blip r:embed="rId2"/>
          <a:stretch>
            <a:fillRect/>
          </a:stretch>
        </p:blipFill>
        <p:spPr>
          <a:xfrm>
            <a:off x="7715890" y="2650794"/>
            <a:ext cx="3328416" cy="1564354"/>
          </a:xfrm>
          <a:prstGeom prst="rect">
            <a:avLst/>
          </a:prstGeom>
        </p:spPr>
      </p:pic>
      <p:sp>
        <p:nvSpPr>
          <p:cNvPr id="8" name="TextBox 7">
            <a:extLst>
              <a:ext uri="{FF2B5EF4-FFF2-40B4-BE49-F238E27FC236}">
                <a16:creationId xmlns:a16="http://schemas.microsoft.com/office/drawing/2014/main" id="{0D966D1A-BBAB-8A4F-9F2D-029C400638B7}"/>
              </a:ext>
            </a:extLst>
          </p:cNvPr>
          <p:cNvSpPr txBox="1"/>
          <p:nvPr/>
        </p:nvSpPr>
        <p:spPr>
          <a:xfrm>
            <a:off x="1047477" y="5316227"/>
            <a:ext cx="5474848" cy="577081"/>
          </a:xfrm>
          <a:prstGeom prst="rect">
            <a:avLst/>
          </a:prstGeom>
          <a:noFill/>
        </p:spPr>
        <p:txBody>
          <a:bodyPr wrap="square" rtlCol="0">
            <a:spAutoFit/>
          </a:bodyPr>
          <a:lstStyle/>
          <a:p>
            <a:r>
              <a:rPr lang="en-CA" sz="1050" dirty="0"/>
              <a:t>Canada Health Infoway. Connecting patients for better health: 2018. Available: </a:t>
            </a:r>
            <a:r>
              <a:rPr lang="en-CA" sz="1050" dirty="0" err="1"/>
              <a:t>www.infoway-inforoute.ca</a:t>
            </a:r>
            <a:r>
              <a:rPr lang="en-CA" sz="1050" dirty="0"/>
              <a:t>/</a:t>
            </a:r>
            <a:r>
              <a:rPr lang="en-CA" sz="1050" dirty="0" err="1"/>
              <a:t>en</a:t>
            </a:r>
            <a:r>
              <a:rPr lang="en-CA" sz="1050" dirty="0"/>
              <a:t>/component/ </a:t>
            </a:r>
            <a:r>
              <a:rPr lang="en-CA" sz="1050" dirty="0" err="1"/>
              <a:t>edocman</a:t>
            </a:r>
            <a:r>
              <a:rPr lang="en-CA" sz="1050" dirty="0"/>
              <a:t>/3564-connecting-patients-for-better-health-2018/ </a:t>
            </a:r>
            <a:r>
              <a:rPr lang="en-CA" sz="1050" dirty="0" err="1"/>
              <a:t>view-document?Itemid</a:t>
            </a:r>
            <a:r>
              <a:rPr lang="en-CA" sz="1050" dirty="0"/>
              <a:t>=0 (accessed 2019 June 24). </a:t>
            </a:r>
            <a:endParaRPr lang="en-US" sz="1050" dirty="0"/>
          </a:p>
        </p:txBody>
      </p:sp>
    </p:spTree>
    <p:extLst>
      <p:ext uri="{BB962C8B-B14F-4D97-AF65-F5344CB8AC3E}">
        <p14:creationId xmlns:p14="http://schemas.microsoft.com/office/powerpoint/2010/main" val="789675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AE32A-B45D-A34E-A65D-5BD5EBE1965A}"/>
              </a:ext>
            </a:extLst>
          </p:cNvPr>
          <p:cNvSpPr>
            <a:spLocks noGrp="1"/>
          </p:cNvSpPr>
          <p:nvPr>
            <p:ph type="title"/>
          </p:nvPr>
        </p:nvSpPr>
        <p:spPr/>
        <p:txBody>
          <a:bodyPr>
            <a:normAutofit/>
          </a:bodyPr>
          <a:lstStyle/>
          <a:p>
            <a:r>
              <a:rPr lang="en-US" dirty="0"/>
              <a:t>Trends amid COVID-19 and what changes can we expect</a:t>
            </a:r>
          </a:p>
        </p:txBody>
      </p:sp>
      <p:sp>
        <p:nvSpPr>
          <p:cNvPr id="3" name="Content Placeholder 2">
            <a:extLst>
              <a:ext uri="{FF2B5EF4-FFF2-40B4-BE49-F238E27FC236}">
                <a16:creationId xmlns:a16="http://schemas.microsoft.com/office/drawing/2014/main" id="{9A6CEE45-DFC8-7042-AC9B-E16E6E77B919}"/>
              </a:ext>
            </a:extLst>
          </p:cNvPr>
          <p:cNvSpPr>
            <a:spLocks noGrp="1"/>
          </p:cNvSpPr>
          <p:nvPr>
            <p:ph idx="1"/>
          </p:nvPr>
        </p:nvSpPr>
        <p:spPr/>
        <p:txBody>
          <a:bodyPr/>
          <a:lstStyle/>
          <a:p>
            <a:r>
              <a:rPr lang="en-CA" sz="3200" dirty="0"/>
              <a:t>80% </a:t>
            </a:r>
            <a:r>
              <a:rPr lang="en-CA" dirty="0"/>
              <a:t>of HCPs taking visits using telemedicine</a:t>
            </a:r>
          </a:p>
          <a:p>
            <a:endParaRPr lang="en-CA" dirty="0"/>
          </a:p>
          <a:p>
            <a:r>
              <a:rPr lang="en-CA" sz="3200" dirty="0"/>
              <a:t>400% </a:t>
            </a:r>
            <a:r>
              <a:rPr lang="en-CA" dirty="0"/>
              <a:t>increase in telehealth prescribers</a:t>
            </a:r>
          </a:p>
          <a:p>
            <a:endParaRPr lang="en-CA" dirty="0"/>
          </a:p>
          <a:p>
            <a:r>
              <a:rPr lang="en-CA" sz="3200" dirty="0"/>
              <a:t>950% </a:t>
            </a:r>
            <a:r>
              <a:rPr lang="en-CA" dirty="0"/>
              <a:t>increase in visits for patients 65+</a:t>
            </a:r>
            <a:endParaRPr lang="en-US" dirty="0"/>
          </a:p>
        </p:txBody>
      </p:sp>
      <p:sp>
        <p:nvSpPr>
          <p:cNvPr id="5" name="TextBox 4">
            <a:extLst>
              <a:ext uri="{FF2B5EF4-FFF2-40B4-BE49-F238E27FC236}">
                <a16:creationId xmlns:a16="http://schemas.microsoft.com/office/drawing/2014/main" id="{35572961-FFB9-4C4E-9A61-2E2269C9D25E}"/>
              </a:ext>
            </a:extLst>
          </p:cNvPr>
          <p:cNvSpPr txBox="1"/>
          <p:nvPr/>
        </p:nvSpPr>
        <p:spPr>
          <a:xfrm>
            <a:off x="7640053" y="5679411"/>
            <a:ext cx="3838073" cy="1046440"/>
          </a:xfrm>
          <a:prstGeom prst="rect">
            <a:avLst/>
          </a:prstGeom>
          <a:noFill/>
        </p:spPr>
        <p:txBody>
          <a:bodyPr wrap="square" rtlCol="0">
            <a:spAutoFit/>
          </a:bodyPr>
          <a:lstStyle/>
          <a:p>
            <a:r>
              <a:rPr lang="en-CA" sz="1100" dirty="0"/>
              <a:t>IQVIA Monitoring the Impact of COVID</a:t>
            </a:r>
          </a:p>
          <a:p>
            <a:r>
              <a:rPr lang="en-CA" sz="1100" dirty="0"/>
              <a:t>-19 on the Pharmaceutical Market</a:t>
            </a:r>
          </a:p>
          <a:p>
            <a:r>
              <a:rPr lang="en-CA" sz="1100" dirty="0"/>
              <a:t>Published April 3, 2020</a:t>
            </a:r>
          </a:p>
          <a:p>
            <a:r>
              <a:rPr lang="en-CA" sz="1100" dirty="0"/>
              <a:t>Data week ending March 20, 2020</a:t>
            </a:r>
          </a:p>
          <a:p>
            <a:endParaRPr lang="en-US" dirty="0"/>
          </a:p>
        </p:txBody>
      </p:sp>
    </p:spTree>
    <p:extLst>
      <p:ext uri="{BB962C8B-B14F-4D97-AF65-F5344CB8AC3E}">
        <p14:creationId xmlns:p14="http://schemas.microsoft.com/office/powerpoint/2010/main" val="2917233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1A6A7-E58F-4042-A2EB-430A175E29CB}"/>
              </a:ext>
            </a:extLst>
          </p:cNvPr>
          <p:cNvSpPr>
            <a:spLocks noGrp="1"/>
          </p:cNvSpPr>
          <p:nvPr>
            <p:ph type="title"/>
          </p:nvPr>
        </p:nvSpPr>
        <p:spPr/>
        <p:txBody>
          <a:bodyPr/>
          <a:lstStyle/>
          <a:p>
            <a:r>
              <a:rPr lang="en-US" dirty="0"/>
              <a:t>Trends amid COVID-19 and what changes can we expect</a:t>
            </a:r>
          </a:p>
        </p:txBody>
      </p:sp>
      <p:sp>
        <p:nvSpPr>
          <p:cNvPr id="3" name="Content Placeholder 2">
            <a:extLst>
              <a:ext uri="{FF2B5EF4-FFF2-40B4-BE49-F238E27FC236}">
                <a16:creationId xmlns:a16="http://schemas.microsoft.com/office/drawing/2014/main" id="{9980A9D1-0152-4B43-A013-BAB4D947FE5B}"/>
              </a:ext>
            </a:extLst>
          </p:cNvPr>
          <p:cNvSpPr>
            <a:spLocks noGrp="1"/>
          </p:cNvSpPr>
          <p:nvPr>
            <p:ph idx="1"/>
          </p:nvPr>
        </p:nvSpPr>
        <p:spPr/>
        <p:txBody>
          <a:bodyPr/>
          <a:lstStyle/>
          <a:p>
            <a:pPr marL="0" indent="0">
              <a:buNone/>
            </a:pPr>
            <a:r>
              <a:rPr lang="en-CA" dirty="0"/>
              <a:t>Patient-Treatment Interaction</a:t>
            </a:r>
          </a:p>
          <a:p>
            <a:pPr fontAlgn="base"/>
            <a:r>
              <a:rPr lang="en-CA" dirty="0"/>
              <a:t>How patients get their treatments is changing</a:t>
            </a:r>
          </a:p>
          <a:p>
            <a:pPr lvl="1" fontAlgn="base"/>
            <a:r>
              <a:rPr lang="en-CA" dirty="0"/>
              <a:t>Anxious patients attempting to fill meds early</a:t>
            </a:r>
          </a:p>
          <a:p>
            <a:pPr lvl="1" fontAlgn="base"/>
            <a:r>
              <a:rPr lang="en-CA" dirty="0"/>
              <a:t>Prescription abandonment continues to decrease, as patients may be less price-sensitive and greater adherence during crisis</a:t>
            </a:r>
          </a:p>
          <a:p>
            <a:pPr fontAlgn="base"/>
            <a:r>
              <a:rPr lang="en-CA" dirty="0"/>
              <a:t>High growth, high volume therapeutic areas: Cardio, </a:t>
            </a:r>
            <a:r>
              <a:rPr lang="en-CA" dirty="0" err="1"/>
              <a:t>Nephro</a:t>
            </a:r>
            <a:r>
              <a:rPr lang="en-CA" dirty="0"/>
              <a:t>, Gastro, </a:t>
            </a:r>
            <a:r>
              <a:rPr lang="en-CA" dirty="0" err="1"/>
              <a:t>Obgyn</a:t>
            </a:r>
            <a:r>
              <a:rPr lang="en-CA" dirty="0"/>
              <a:t>, PED (due to their ease of shifting from face-to-face to telehealth)</a:t>
            </a:r>
          </a:p>
          <a:p>
            <a:endParaRPr lang="en-US" dirty="0"/>
          </a:p>
        </p:txBody>
      </p:sp>
      <p:sp>
        <p:nvSpPr>
          <p:cNvPr id="5" name="TextBox 4">
            <a:extLst>
              <a:ext uri="{FF2B5EF4-FFF2-40B4-BE49-F238E27FC236}">
                <a16:creationId xmlns:a16="http://schemas.microsoft.com/office/drawing/2014/main" id="{B7868833-C0F8-BA41-8BB3-27EF62A64AB4}"/>
              </a:ext>
            </a:extLst>
          </p:cNvPr>
          <p:cNvSpPr txBox="1"/>
          <p:nvPr/>
        </p:nvSpPr>
        <p:spPr>
          <a:xfrm>
            <a:off x="7640053" y="5679411"/>
            <a:ext cx="3838073" cy="1046440"/>
          </a:xfrm>
          <a:prstGeom prst="rect">
            <a:avLst/>
          </a:prstGeom>
          <a:noFill/>
        </p:spPr>
        <p:txBody>
          <a:bodyPr wrap="square" rtlCol="0">
            <a:spAutoFit/>
          </a:bodyPr>
          <a:lstStyle/>
          <a:p>
            <a:r>
              <a:rPr lang="en-CA" sz="1100" dirty="0"/>
              <a:t>IQVIA Monitoring the Impact of COVID</a:t>
            </a:r>
          </a:p>
          <a:p>
            <a:r>
              <a:rPr lang="en-CA" sz="1100" dirty="0"/>
              <a:t>-19 on the Pharmaceutical Market</a:t>
            </a:r>
          </a:p>
          <a:p>
            <a:r>
              <a:rPr lang="en-CA" sz="1100" dirty="0"/>
              <a:t>Published April 3, 2020</a:t>
            </a:r>
          </a:p>
          <a:p>
            <a:r>
              <a:rPr lang="en-CA" sz="1100" dirty="0"/>
              <a:t>Data week ending March 20, 2020</a:t>
            </a:r>
          </a:p>
          <a:p>
            <a:endParaRPr lang="en-US" dirty="0"/>
          </a:p>
        </p:txBody>
      </p:sp>
    </p:spTree>
    <p:extLst>
      <p:ext uri="{BB962C8B-B14F-4D97-AF65-F5344CB8AC3E}">
        <p14:creationId xmlns:p14="http://schemas.microsoft.com/office/powerpoint/2010/main" val="800526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7FF834-B204-4967-8D47-8BB36EAF0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780A22D-61EA-43E3-BD94-3E39CF902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1B837F-905C-0840-9923-8AA1C500F307}"/>
              </a:ext>
            </a:extLst>
          </p:cNvPr>
          <p:cNvSpPr>
            <a:spLocks noGrp="1"/>
          </p:cNvSpPr>
          <p:nvPr>
            <p:ph type="title"/>
          </p:nvPr>
        </p:nvSpPr>
        <p:spPr>
          <a:xfrm>
            <a:off x="1600200" y="4269282"/>
            <a:ext cx="8991600" cy="1264762"/>
          </a:xfrm>
        </p:spPr>
        <p:txBody>
          <a:bodyPr vert="horz" lIns="274320" tIns="182880" rIns="274320" bIns="182880" rtlCol="0" anchor="ctr" anchorCtr="1">
            <a:normAutofit/>
          </a:bodyPr>
          <a:lstStyle/>
          <a:p>
            <a:r>
              <a:rPr lang="en-US" sz="3200"/>
              <a:t>Artificial intelligence in medicine</a:t>
            </a:r>
          </a:p>
        </p:txBody>
      </p:sp>
      <p:pic>
        <p:nvPicPr>
          <p:cNvPr id="7" name="Graphic 6" descr="Brain">
            <a:extLst>
              <a:ext uri="{FF2B5EF4-FFF2-40B4-BE49-F238E27FC236}">
                <a16:creationId xmlns:a16="http://schemas.microsoft.com/office/drawing/2014/main" id="{D2AC118A-0F69-470F-BAA7-4081EC65817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45346" y="640078"/>
            <a:ext cx="3301307" cy="3301307"/>
          </a:xfrm>
          <a:prstGeom prst="rect">
            <a:avLst/>
          </a:prstGeom>
        </p:spPr>
      </p:pic>
    </p:spTree>
    <p:extLst>
      <p:ext uri="{BB962C8B-B14F-4D97-AF65-F5344CB8AC3E}">
        <p14:creationId xmlns:p14="http://schemas.microsoft.com/office/powerpoint/2010/main" val="479545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11400-F743-654B-8DED-B53D978B8543}"/>
              </a:ext>
            </a:extLst>
          </p:cNvPr>
          <p:cNvSpPr>
            <a:spLocks noGrp="1"/>
          </p:cNvSpPr>
          <p:nvPr>
            <p:ph type="title"/>
          </p:nvPr>
        </p:nvSpPr>
        <p:spPr/>
        <p:txBody>
          <a:bodyPr/>
          <a:lstStyle/>
          <a:p>
            <a:r>
              <a:rPr lang="en-US" dirty="0"/>
              <a:t>Table of Contents</a:t>
            </a:r>
          </a:p>
        </p:txBody>
      </p:sp>
      <p:sp>
        <p:nvSpPr>
          <p:cNvPr id="3" name="Content Placeholder 2">
            <a:extLst>
              <a:ext uri="{FF2B5EF4-FFF2-40B4-BE49-F238E27FC236}">
                <a16:creationId xmlns:a16="http://schemas.microsoft.com/office/drawing/2014/main" id="{67146E4A-86F2-9046-AABD-53AD17FEFC80}"/>
              </a:ext>
            </a:extLst>
          </p:cNvPr>
          <p:cNvSpPr>
            <a:spLocks noGrp="1"/>
          </p:cNvSpPr>
          <p:nvPr>
            <p:ph idx="1"/>
          </p:nvPr>
        </p:nvSpPr>
        <p:spPr/>
        <p:txBody>
          <a:bodyPr/>
          <a:lstStyle/>
          <a:p>
            <a:r>
              <a:rPr lang="en-US" dirty="0"/>
              <a:t>The history of telemedicine</a:t>
            </a:r>
          </a:p>
          <a:p>
            <a:r>
              <a:rPr lang="en-US" dirty="0"/>
              <a:t>Trends amid COVID-19 and what changes can we expect</a:t>
            </a:r>
          </a:p>
          <a:p>
            <a:r>
              <a:rPr lang="en-US" dirty="0"/>
              <a:t>Government and Private Industry involvement</a:t>
            </a:r>
          </a:p>
          <a:p>
            <a:r>
              <a:rPr lang="en-US" dirty="0"/>
              <a:t>How should employers prepare?</a:t>
            </a:r>
          </a:p>
          <a:p>
            <a:endParaRPr lang="en-US" dirty="0"/>
          </a:p>
        </p:txBody>
      </p:sp>
    </p:spTree>
    <p:extLst>
      <p:ext uri="{BB962C8B-B14F-4D97-AF65-F5344CB8AC3E}">
        <p14:creationId xmlns:p14="http://schemas.microsoft.com/office/powerpoint/2010/main" val="2483595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B837F-905C-0840-9923-8AA1C500F307}"/>
              </a:ext>
            </a:extLst>
          </p:cNvPr>
          <p:cNvSpPr>
            <a:spLocks noGrp="1"/>
          </p:cNvSpPr>
          <p:nvPr>
            <p:ph type="title"/>
          </p:nvPr>
        </p:nvSpPr>
        <p:spPr>
          <a:xfrm>
            <a:off x="804672" y="964692"/>
            <a:ext cx="5894832" cy="1188720"/>
          </a:xfrm>
        </p:spPr>
        <p:txBody>
          <a:bodyPr>
            <a:normAutofit/>
          </a:bodyPr>
          <a:lstStyle/>
          <a:p>
            <a:r>
              <a:rPr lang="en-US" dirty="0"/>
              <a:t>A.I. in PSYCHIATRY</a:t>
            </a:r>
          </a:p>
        </p:txBody>
      </p:sp>
      <p:sp>
        <p:nvSpPr>
          <p:cNvPr id="3" name="Content Placeholder 2">
            <a:extLst>
              <a:ext uri="{FF2B5EF4-FFF2-40B4-BE49-F238E27FC236}">
                <a16:creationId xmlns:a16="http://schemas.microsoft.com/office/drawing/2014/main" id="{B76C6F97-4A44-4743-BFDB-91E144AFE370}"/>
              </a:ext>
            </a:extLst>
          </p:cNvPr>
          <p:cNvSpPr>
            <a:spLocks noGrp="1"/>
          </p:cNvSpPr>
          <p:nvPr>
            <p:ph idx="1"/>
          </p:nvPr>
        </p:nvSpPr>
        <p:spPr>
          <a:xfrm>
            <a:off x="803243" y="2638044"/>
            <a:ext cx="5963317" cy="3263206"/>
          </a:xfrm>
        </p:spPr>
        <p:txBody>
          <a:bodyPr>
            <a:normAutofit/>
          </a:bodyPr>
          <a:lstStyle/>
          <a:p>
            <a:r>
              <a:rPr lang="en-US" dirty="0" err="1"/>
              <a:t>WinterLight</a:t>
            </a:r>
            <a:r>
              <a:rPr lang="en-US" dirty="0"/>
              <a:t> Labs</a:t>
            </a:r>
          </a:p>
          <a:p>
            <a:r>
              <a:rPr lang="en-US" dirty="0"/>
              <a:t>Developed algorithm to dx depression, Alzheimer’s, </a:t>
            </a:r>
            <a:r>
              <a:rPr lang="en-CA" dirty="0"/>
              <a:t>Frontotemporal Dementia (</a:t>
            </a:r>
            <a:r>
              <a:rPr lang="en-CA" dirty="0" err="1"/>
              <a:t>bvFTD</a:t>
            </a:r>
            <a:r>
              <a:rPr lang="en-CA" dirty="0"/>
              <a:t>) and Primary Progressive Aphasia (PPA)</a:t>
            </a:r>
            <a:endParaRPr lang="en-US" dirty="0"/>
          </a:p>
          <a:p>
            <a:r>
              <a:rPr lang="en-US" dirty="0"/>
              <a:t>Using Biometric with </a:t>
            </a:r>
            <a:r>
              <a:rPr lang="en-CA" dirty="0"/>
              <a:t>82% accuracy</a:t>
            </a:r>
            <a:endParaRPr lang="en-US" dirty="0"/>
          </a:p>
          <a:p>
            <a:endParaRPr lang="en-US" dirty="0"/>
          </a:p>
        </p:txBody>
      </p:sp>
      <p:sp>
        <p:nvSpPr>
          <p:cNvPr id="9" name="Rectangle 8">
            <a:extLst>
              <a:ext uri="{FF2B5EF4-FFF2-40B4-BE49-F238E27FC236}">
                <a16:creationId xmlns:a16="http://schemas.microsoft.com/office/drawing/2014/main" id="{879398A9-0D0D-4901-BDDF-B3D93CECA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6706" y="964692"/>
            <a:ext cx="3986784"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11FEC3B-E514-4E21-B2CB-7903A73569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1298" y="1128683"/>
            <a:ext cx="3657600"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it up city at night&#10;&#10;Description automatically generated">
            <a:extLst>
              <a:ext uri="{FF2B5EF4-FFF2-40B4-BE49-F238E27FC236}">
                <a16:creationId xmlns:a16="http://schemas.microsoft.com/office/drawing/2014/main" id="{95910F68-7923-414C-9C1E-97A6566E8F30}"/>
              </a:ext>
            </a:extLst>
          </p:cNvPr>
          <p:cNvPicPr>
            <a:picLocks noChangeAspect="1"/>
          </p:cNvPicPr>
          <p:nvPr/>
        </p:nvPicPr>
        <p:blipFill>
          <a:blip r:embed="rId2"/>
          <a:stretch>
            <a:fillRect/>
          </a:stretch>
        </p:blipFill>
        <p:spPr>
          <a:xfrm>
            <a:off x="7715890" y="2738164"/>
            <a:ext cx="3328416" cy="1389614"/>
          </a:xfrm>
          <a:prstGeom prst="rect">
            <a:avLst/>
          </a:prstGeom>
        </p:spPr>
      </p:pic>
    </p:spTree>
    <p:extLst>
      <p:ext uri="{BB962C8B-B14F-4D97-AF65-F5344CB8AC3E}">
        <p14:creationId xmlns:p14="http://schemas.microsoft.com/office/powerpoint/2010/main" val="19414054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9F26AF7-9AC1-49A4-8F89-2C63E1C0A0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9185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1B837F-905C-0840-9923-8AA1C500F307}"/>
              </a:ext>
            </a:extLst>
          </p:cNvPr>
          <p:cNvSpPr>
            <a:spLocks noGrp="1"/>
          </p:cNvSpPr>
          <p:nvPr>
            <p:ph type="title"/>
          </p:nvPr>
        </p:nvSpPr>
        <p:spPr>
          <a:xfrm>
            <a:off x="1600200" y="4269282"/>
            <a:ext cx="8991600" cy="1264762"/>
          </a:xfrm>
        </p:spPr>
        <p:txBody>
          <a:bodyPr vert="horz" lIns="274320" tIns="182880" rIns="274320" bIns="182880" rtlCol="0" anchor="ctr" anchorCtr="1">
            <a:normAutofit/>
          </a:bodyPr>
          <a:lstStyle/>
          <a:p>
            <a:r>
              <a:rPr lang="en-US" sz="3200" dirty="0"/>
              <a:t>A.I. in internal medicine</a:t>
            </a:r>
          </a:p>
        </p:txBody>
      </p:sp>
      <p:pic>
        <p:nvPicPr>
          <p:cNvPr id="5" name="Content Placeholder 4" descr="A screenshot of a cell phone&#10;&#10;Description automatically generated">
            <a:extLst>
              <a:ext uri="{FF2B5EF4-FFF2-40B4-BE49-F238E27FC236}">
                <a16:creationId xmlns:a16="http://schemas.microsoft.com/office/drawing/2014/main" id="{604FCBDF-FCBA-3140-AB4B-A60A07848777}"/>
              </a:ext>
            </a:extLst>
          </p:cNvPr>
          <p:cNvPicPr>
            <a:picLocks noChangeAspect="1"/>
          </p:cNvPicPr>
          <p:nvPr/>
        </p:nvPicPr>
        <p:blipFill>
          <a:blip r:embed="rId2"/>
          <a:stretch>
            <a:fillRect/>
          </a:stretch>
        </p:blipFill>
        <p:spPr>
          <a:xfrm>
            <a:off x="2014538" y="255392"/>
            <a:ext cx="2767774" cy="3884595"/>
          </a:xfrm>
          <a:prstGeom prst="rect">
            <a:avLst/>
          </a:prstGeom>
        </p:spPr>
      </p:pic>
      <p:pic>
        <p:nvPicPr>
          <p:cNvPr id="4" name="Content Placeholder 4" descr="A screenshot of a cell phone&#10;&#10;Description automatically generated">
            <a:extLst>
              <a:ext uri="{FF2B5EF4-FFF2-40B4-BE49-F238E27FC236}">
                <a16:creationId xmlns:a16="http://schemas.microsoft.com/office/drawing/2014/main" id="{27CAA49C-A164-4341-AE0E-ECE8DD66EC1C}"/>
              </a:ext>
            </a:extLst>
          </p:cNvPr>
          <p:cNvPicPr>
            <a:picLocks noGrp="1" noChangeAspect="1"/>
          </p:cNvPicPr>
          <p:nvPr>
            <p:ph idx="1"/>
          </p:nvPr>
        </p:nvPicPr>
        <p:blipFill>
          <a:blip r:embed="rId3"/>
          <a:stretch>
            <a:fillRect/>
          </a:stretch>
        </p:blipFill>
        <p:spPr>
          <a:xfrm>
            <a:off x="6338316" y="873998"/>
            <a:ext cx="4297680" cy="2729026"/>
          </a:xfrm>
          <a:prstGeom prst="rect">
            <a:avLst/>
          </a:prstGeom>
        </p:spPr>
      </p:pic>
    </p:spTree>
    <p:extLst>
      <p:ext uri="{BB962C8B-B14F-4D97-AF65-F5344CB8AC3E}">
        <p14:creationId xmlns:p14="http://schemas.microsoft.com/office/powerpoint/2010/main" val="2301175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9F26AF7-9AC1-49A4-8F89-2C63E1C0A0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9185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1B837F-905C-0840-9923-8AA1C500F307}"/>
              </a:ext>
            </a:extLst>
          </p:cNvPr>
          <p:cNvSpPr>
            <a:spLocks noGrp="1"/>
          </p:cNvSpPr>
          <p:nvPr>
            <p:ph type="title"/>
          </p:nvPr>
        </p:nvSpPr>
        <p:spPr>
          <a:xfrm>
            <a:off x="1600200" y="4269282"/>
            <a:ext cx="8991600" cy="1264762"/>
          </a:xfrm>
        </p:spPr>
        <p:txBody>
          <a:bodyPr vert="horz" lIns="274320" tIns="182880" rIns="274320" bIns="182880" rtlCol="0" anchor="ctr" anchorCtr="1">
            <a:normAutofit/>
          </a:bodyPr>
          <a:lstStyle/>
          <a:p>
            <a:r>
              <a:rPr lang="en-US" sz="3200" dirty="0"/>
              <a:t>A.I. in Physiology</a:t>
            </a:r>
          </a:p>
        </p:txBody>
      </p:sp>
      <p:pic>
        <p:nvPicPr>
          <p:cNvPr id="4" name="Content Placeholder 4" descr="A screenshot of a cell phone&#10;&#10;Description automatically generated">
            <a:extLst>
              <a:ext uri="{FF2B5EF4-FFF2-40B4-BE49-F238E27FC236}">
                <a16:creationId xmlns:a16="http://schemas.microsoft.com/office/drawing/2014/main" id="{547D3F5B-E367-024B-91BB-4225A1976A7C}"/>
              </a:ext>
            </a:extLst>
          </p:cNvPr>
          <p:cNvPicPr>
            <a:picLocks noGrp="1" noChangeAspect="1"/>
          </p:cNvPicPr>
          <p:nvPr>
            <p:ph idx="1"/>
          </p:nvPr>
        </p:nvPicPr>
        <p:blipFill>
          <a:blip r:embed="rId2"/>
          <a:stretch>
            <a:fillRect/>
          </a:stretch>
        </p:blipFill>
        <p:spPr>
          <a:xfrm>
            <a:off x="3790366" y="587858"/>
            <a:ext cx="2063317" cy="3301307"/>
          </a:xfrm>
          <a:prstGeom prst="rect">
            <a:avLst/>
          </a:prstGeom>
        </p:spPr>
      </p:pic>
      <p:pic>
        <p:nvPicPr>
          <p:cNvPr id="7" name="Content Placeholder 6" descr="A screenshot of a cell phone&#10;&#10;Description automatically generated">
            <a:extLst>
              <a:ext uri="{FF2B5EF4-FFF2-40B4-BE49-F238E27FC236}">
                <a16:creationId xmlns:a16="http://schemas.microsoft.com/office/drawing/2014/main" id="{60F32883-CFCC-3443-B315-B3C398B24CF5}"/>
              </a:ext>
            </a:extLst>
          </p:cNvPr>
          <p:cNvPicPr>
            <a:picLocks noChangeAspect="1"/>
          </p:cNvPicPr>
          <p:nvPr/>
        </p:nvPicPr>
        <p:blipFill>
          <a:blip r:embed="rId3"/>
          <a:stretch>
            <a:fillRect/>
          </a:stretch>
        </p:blipFill>
        <p:spPr>
          <a:xfrm>
            <a:off x="6338316" y="587858"/>
            <a:ext cx="3012441" cy="3301307"/>
          </a:xfrm>
          <a:prstGeom prst="rect">
            <a:avLst/>
          </a:prstGeom>
        </p:spPr>
      </p:pic>
    </p:spTree>
    <p:extLst>
      <p:ext uri="{BB962C8B-B14F-4D97-AF65-F5344CB8AC3E}">
        <p14:creationId xmlns:p14="http://schemas.microsoft.com/office/powerpoint/2010/main" val="1395810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25" name="Rectangle 16">
            <a:extLst>
              <a:ext uri="{FF2B5EF4-FFF2-40B4-BE49-F238E27FC236}">
                <a16:creationId xmlns:a16="http://schemas.microsoft.com/office/drawing/2014/main" id="{930BC020-BDBF-49EB-9898-BAB5BF559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8">
            <a:extLst>
              <a:ext uri="{FF2B5EF4-FFF2-40B4-BE49-F238E27FC236}">
                <a16:creationId xmlns:a16="http://schemas.microsoft.com/office/drawing/2014/main" id="{64950C64-5D81-40F1-9601-8BA0D63BAE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0"/>
            <a:ext cx="12192000" cy="3429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1B837F-905C-0840-9923-8AA1C500F307}"/>
              </a:ext>
            </a:extLst>
          </p:cNvPr>
          <p:cNvSpPr>
            <a:spLocks noGrp="1"/>
          </p:cNvSpPr>
          <p:nvPr>
            <p:ph type="title"/>
          </p:nvPr>
        </p:nvSpPr>
        <p:spPr>
          <a:xfrm>
            <a:off x="2231136" y="3781241"/>
            <a:ext cx="7729729" cy="855406"/>
          </a:xfrm>
          <a:noFill/>
          <a:ln>
            <a:solidFill>
              <a:schemeClr val="bg1"/>
            </a:solidFill>
          </a:ln>
        </p:spPr>
        <p:txBody>
          <a:bodyPr vert="horz" lIns="274320" tIns="182880" rIns="274320" bIns="182880" rtlCol="0" anchorCtr="1">
            <a:normAutofit/>
          </a:bodyPr>
          <a:lstStyle/>
          <a:p>
            <a:r>
              <a:rPr lang="en-US" sz="2400">
                <a:solidFill>
                  <a:schemeClr val="bg1"/>
                </a:solidFill>
              </a:rPr>
              <a:t>A.I. in WOUND CARE</a:t>
            </a:r>
          </a:p>
        </p:txBody>
      </p:sp>
      <p:pic>
        <p:nvPicPr>
          <p:cNvPr id="6" name="Picture 5" descr="A screenshot of a cell phone&#10;&#10;Description automatically generated">
            <a:extLst>
              <a:ext uri="{FF2B5EF4-FFF2-40B4-BE49-F238E27FC236}">
                <a16:creationId xmlns:a16="http://schemas.microsoft.com/office/drawing/2014/main" id="{8F5EE59E-75B5-3642-B66B-392AC7D87D3A}"/>
              </a:ext>
            </a:extLst>
          </p:cNvPr>
          <p:cNvPicPr>
            <a:picLocks noChangeAspect="1"/>
          </p:cNvPicPr>
          <p:nvPr/>
        </p:nvPicPr>
        <p:blipFill>
          <a:blip r:embed="rId3"/>
          <a:stretch>
            <a:fillRect/>
          </a:stretch>
        </p:blipFill>
        <p:spPr>
          <a:xfrm>
            <a:off x="210679" y="1327829"/>
            <a:ext cx="4388836" cy="987487"/>
          </a:xfrm>
          <a:prstGeom prst="rect">
            <a:avLst/>
          </a:prstGeom>
        </p:spPr>
      </p:pic>
      <p:pic>
        <p:nvPicPr>
          <p:cNvPr id="7" name="Content Placeholder 3">
            <a:extLst>
              <a:ext uri="{FF2B5EF4-FFF2-40B4-BE49-F238E27FC236}">
                <a16:creationId xmlns:a16="http://schemas.microsoft.com/office/drawing/2014/main" id="{3563F447-6C1A-5945-B2B0-1A8E7DEE0973}"/>
              </a:ext>
            </a:extLst>
          </p:cNvPr>
          <p:cNvPicPr>
            <a:picLocks noChangeAspect="1"/>
          </p:cNvPicPr>
          <p:nvPr/>
        </p:nvPicPr>
        <p:blipFill>
          <a:blip r:embed="rId4"/>
          <a:stretch>
            <a:fillRect/>
          </a:stretch>
        </p:blipFill>
        <p:spPr>
          <a:xfrm>
            <a:off x="4814359" y="648819"/>
            <a:ext cx="3420532" cy="2565399"/>
          </a:xfrm>
          <a:prstGeom prst="rect">
            <a:avLst/>
          </a:prstGeom>
        </p:spPr>
      </p:pic>
      <p:pic>
        <p:nvPicPr>
          <p:cNvPr id="5" name="Content Placeholder 4" descr="A hand holding a cell phone&#10;&#10;Description automatically generated">
            <a:extLst>
              <a:ext uri="{FF2B5EF4-FFF2-40B4-BE49-F238E27FC236}">
                <a16:creationId xmlns:a16="http://schemas.microsoft.com/office/drawing/2014/main" id="{90A544DD-BFCF-0C44-BBBA-F41D6805D2F5}"/>
              </a:ext>
            </a:extLst>
          </p:cNvPr>
          <p:cNvPicPr>
            <a:picLocks noChangeAspect="1"/>
          </p:cNvPicPr>
          <p:nvPr/>
        </p:nvPicPr>
        <p:blipFill>
          <a:blip r:embed="rId5"/>
          <a:stretch>
            <a:fillRect/>
          </a:stretch>
        </p:blipFill>
        <p:spPr>
          <a:xfrm>
            <a:off x="8449735" y="789916"/>
            <a:ext cx="3420534" cy="2283206"/>
          </a:xfrm>
          <a:prstGeom prst="rect">
            <a:avLst/>
          </a:prstGeom>
        </p:spPr>
      </p:pic>
      <p:sp>
        <p:nvSpPr>
          <p:cNvPr id="9" name="Content Placeholder 8">
            <a:extLst>
              <a:ext uri="{FF2B5EF4-FFF2-40B4-BE49-F238E27FC236}">
                <a16:creationId xmlns:a16="http://schemas.microsoft.com/office/drawing/2014/main" id="{2AB6B60F-769B-A440-B90B-643BF7090394}"/>
              </a:ext>
            </a:extLst>
          </p:cNvPr>
          <p:cNvSpPr>
            <a:spLocks noGrp="1"/>
          </p:cNvSpPr>
          <p:nvPr>
            <p:ph idx="1"/>
          </p:nvPr>
        </p:nvSpPr>
        <p:spPr>
          <a:xfrm>
            <a:off x="2238412" y="4846076"/>
            <a:ext cx="7715177" cy="1271556"/>
          </a:xfrm>
        </p:spPr>
        <p:txBody>
          <a:bodyPr>
            <a:normAutofit/>
          </a:bodyPr>
          <a:lstStyle/>
          <a:p>
            <a:pPr marL="0" indent="0">
              <a:lnSpc>
                <a:spcPct val="90000"/>
              </a:lnSpc>
              <a:buNone/>
            </a:pPr>
            <a:r>
              <a:rPr lang="en-US" sz="1400" dirty="0">
                <a:solidFill>
                  <a:schemeClr val="bg1"/>
                </a:solidFill>
              </a:rPr>
              <a:t>SWIFT MEDICAL</a:t>
            </a:r>
          </a:p>
          <a:p>
            <a:pPr>
              <a:lnSpc>
                <a:spcPct val="90000"/>
              </a:lnSpc>
            </a:pPr>
            <a:r>
              <a:rPr lang="en-US" sz="1400" dirty="0">
                <a:solidFill>
                  <a:schemeClr val="bg1"/>
                </a:solidFill>
              </a:rPr>
              <a:t>Wound care app</a:t>
            </a:r>
          </a:p>
          <a:p>
            <a:pPr>
              <a:lnSpc>
                <a:spcPct val="90000"/>
              </a:lnSpc>
            </a:pPr>
            <a:r>
              <a:rPr lang="en-US" sz="1400" dirty="0">
                <a:solidFill>
                  <a:schemeClr val="bg1"/>
                </a:solidFill>
              </a:rPr>
              <a:t>Uses images to create wound care plan</a:t>
            </a:r>
          </a:p>
          <a:p>
            <a:pPr>
              <a:lnSpc>
                <a:spcPct val="90000"/>
              </a:lnSpc>
            </a:pPr>
            <a:r>
              <a:rPr lang="en-US" sz="1400" dirty="0">
                <a:solidFill>
                  <a:schemeClr val="bg1"/>
                </a:solidFill>
              </a:rPr>
              <a:t>Measurements are significantly more accurate</a:t>
            </a:r>
          </a:p>
          <a:p>
            <a:pPr>
              <a:lnSpc>
                <a:spcPct val="90000"/>
              </a:lnSpc>
            </a:pPr>
            <a:endParaRPr lang="en-US" sz="1400" dirty="0">
              <a:solidFill>
                <a:schemeClr val="bg1"/>
              </a:solidFill>
            </a:endParaRPr>
          </a:p>
        </p:txBody>
      </p:sp>
    </p:spTree>
    <p:extLst>
      <p:ext uri="{BB962C8B-B14F-4D97-AF65-F5344CB8AC3E}">
        <p14:creationId xmlns:p14="http://schemas.microsoft.com/office/powerpoint/2010/main" val="2114142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1A975-C16E-314D-9D2B-5601AE1991FF}"/>
              </a:ext>
            </a:extLst>
          </p:cNvPr>
          <p:cNvSpPr>
            <a:spLocks noGrp="1"/>
          </p:cNvSpPr>
          <p:nvPr>
            <p:ph type="title"/>
          </p:nvPr>
        </p:nvSpPr>
        <p:spPr>
          <a:xfrm>
            <a:off x="804672" y="964692"/>
            <a:ext cx="5894832" cy="1188720"/>
          </a:xfrm>
        </p:spPr>
        <p:txBody>
          <a:bodyPr>
            <a:normAutofit/>
          </a:bodyPr>
          <a:lstStyle/>
          <a:p>
            <a:r>
              <a:rPr lang="en-US" dirty="0"/>
              <a:t>Government involvement</a:t>
            </a:r>
          </a:p>
        </p:txBody>
      </p:sp>
      <p:sp>
        <p:nvSpPr>
          <p:cNvPr id="3" name="Content Placeholder 2">
            <a:extLst>
              <a:ext uri="{FF2B5EF4-FFF2-40B4-BE49-F238E27FC236}">
                <a16:creationId xmlns:a16="http://schemas.microsoft.com/office/drawing/2014/main" id="{B82E193E-783D-524C-A862-A4898B32FACA}"/>
              </a:ext>
            </a:extLst>
          </p:cNvPr>
          <p:cNvSpPr>
            <a:spLocks noGrp="1"/>
          </p:cNvSpPr>
          <p:nvPr>
            <p:ph idx="1"/>
          </p:nvPr>
        </p:nvSpPr>
        <p:spPr>
          <a:xfrm>
            <a:off x="803243" y="2638044"/>
            <a:ext cx="5963317" cy="3263206"/>
          </a:xfrm>
        </p:spPr>
        <p:txBody>
          <a:bodyPr>
            <a:normAutofit/>
          </a:bodyPr>
          <a:lstStyle/>
          <a:p>
            <a:r>
              <a:rPr lang="en-CA" dirty="0"/>
              <a:t>The World Health Organization (WHO) has projected that there will a global shortage of 18 million health workers by 2030</a:t>
            </a:r>
          </a:p>
          <a:p>
            <a:endParaRPr lang="en-CA" dirty="0"/>
          </a:p>
          <a:p>
            <a:r>
              <a:rPr lang="en-CA" dirty="0"/>
              <a:t>WHO adopted a resolution on digital health that calls governments to assess their current and potential use of digital technologies for health</a:t>
            </a:r>
          </a:p>
          <a:p>
            <a:endParaRPr lang="en-CA" dirty="0"/>
          </a:p>
          <a:p>
            <a:endParaRPr lang="en-US" dirty="0"/>
          </a:p>
        </p:txBody>
      </p:sp>
      <p:sp>
        <p:nvSpPr>
          <p:cNvPr id="14" name="Rectangle 13">
            <a:extLst>
              <a:ext uri="{FF2B5EF4-FFF2-40B4-BE49-F238E27FC236}">
                <a16:creationId xmlns:a16="http://schemas.microsoft.com/office/drawing/2014/main" id="{879398A9-0D0D-4901-BDDF-B3D93CECA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6706" y="964692"/>
            <a:ext cx="3986784"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11FEC3B-E514-4E21-B2CB-7903A73569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1298" y="1128683"/>
            <a:ext cx="3657600"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food&#10;&#10;Description automatically generated">
            <a:extLst>
              <a:ext uri="{FF2B5EF4-FFF2-40B4-BE49-F238E27FC236}">
                <a16:creationId xmlns:a16="http://schemas.microsoft.com/office/drawing/2014/main" id="{EFA6F948-A451-B542-B22B-DDD8752EEFA8}"/>
              </a:ext>
            </a:extLst>
          </p:cNvPr>
          <p:cNvPicPr>
            <a:picLocks noChangeAspect="1"/>
          </p:cNvPicPr>
          <p:nvPr/>
        </p:nvPicPr>
        <p:blipFill>
          <a:blip r:embed="rId3"/>
          <a:stretch>
            <a:fillRect/>
          </a:stretch>
        </p:blipFill>
        <p:spPr>
          <a:xfrm>
            <a:off x="7715890" y="2508411"/>
            <a:ext cx="3328416" cy="1849120"/>
          </a:xfrm>
          <a:prstGeom prst="rect">
            <a:avLst/>
          </a:prstGeom>
        </p:spPr>
      </p:pic>
    </p:spTree>
    <p:extLst>
      <p:ext uri="{BB962C8B-B14F-4D97-AF65-F5344CB8AC3E}">
        <p14:creationId xmlns:p14="http://schemas.microsoft.com/office/powerpoint/2010/main" val="24668080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1A975-C16E-314D-9D2B-5601AE1991FF}"/>
              </a:ext>
            </a:extLst>
          </p:cNvPr>
          <p:cNvSpPr>
            <a:spLocks noGrp="1"/>
          </p:cNvSpPr>
          <p:nvPr>
            <p:ph type="title"/>
          </p:nvPr>
        </p:nvSpPr>
        <p:spPr>
          <a:xfrm>
            <a:off x="640079" y="640079"/>
            <a:ext cx="3402531" cy="5272242"/>
          </a:xfrm>
        </p:spPr>
        <p:txBody>
          <a:bodyPr>
            <a:normAutofit/>
          </a:bodyPr>
          <a:lstStyle/>
          <a:p>
            <a:r>
              <a:rPr lang="en-US" dirty="0"/>
              <a:t>Bring Canada up to speed</a:t>
            </a:r>
          </a:p>
        </p:txBody>
      </p:sp>
      <p:sp>
        <p:nvSpPr>
          <p:cNvPr id="3" name="Content Placeholder 2">
            <a:extLst>
              <a:ext uri="{FF2B5EF4-FFF2-40B4-BE49-F238E27FC236}">
                <a16:creationId xmlns:a16="http://schemas.microsoft.com/office/drawing/2014/main" id="{B82E193E-783D-524C-A862-A4898B32FACA}"/>
              </a:ext>
            </a:extLst>
          </p:cNvPr>
          <p:cNvSpPr>
            <a:spLocks noGrp="1"/>
          </p:cNvSpPr>
          <p:nvPr>
            <p:ph idx="1"/>
          </p:nvPr>
        </p:nvSpPr>
        <p:spPr>
          <a:xfrm>
            <a:off x="4672103" y="640079"/>
            <a:ext cx="6883072" cy="2959155"/>
          </a:xfrm>
        </p:spPr>
        <p:txBody>
          <a:bodyPr>
            <a:normAutofit/>
          </a:bodyPr>
          <a:lstStyle/>
          <a:p>
            <a:r>
              <a:rPr lang="en-CA" dirty="0"/>
              <a:t>Virtual Care Task Force (VCTF) </a:t>
            </a:r>
          </a:p>
          <a:p>
            <a:r>
              <a:rPr lang="en-CA" dirty="0"/>
              <a:t>Joint committee consisting:</a:t>
            </a:r>
          </a:p>
          <a:p>
            <a:pPr lvl="1"/>
            <a:r>
              <a:rPr lang="en-CA" dirty="0"/>
              <a:t>Canadian Medical Association</a:t>
            </a:r>
          </a:p>
          <a:p>
            <a:pPr lvl="1"/>
            <a:r>
              <a:rPr lang="en-CA" dirty="0"/>
              <a:t>College of Family Physicians of Canada</a:t>
            </a:r>
          </a:p>
          <a:p>
            <a:pPr lvl="1"/>
            <a:r>
              <a:rPr lang="en-CA" dirty="0"/>
              <a:t>Royal College of Physicians and Surgeons of Canada </a:t>
            </a:r>
          </a:p>
        </p:txBody>
      </p:sp>
      <p:sp>
        <p:nvSpPr>
          <p:cNvPr id="10" name="Rectangle 9">
            <a:extLst>
              <a:ext uri="{FF2B5EF4-FFF2-40B4-BE49-F238E27FC236}">
                <a16:creationId xmlns:a16="http://schemas.microsoft.com/office/drawing/2014/main" id="{9344763E-1F5B-4192-9E84-267D8A649E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2223" y="3822192"/>
            <a:ext cx="6882951" cy="2068469"/>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0013361-A314-4AA8-8C94-4662265543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3278" y="3905450"/>
            <a:ext cx="6720840" cy="19019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logo&#10;&#10;Description automatically generated">
            <a:extLst>
              <a:ext uri="{FF2B5EF4-FFF2-40B4-BE49-F238E27FC236}">
                <a16:creationId xmlns:a16="http://schemas.microsoft.com/office/drawing/2014/main" id="{97F53548-0442-3B4B-87FC-9CFF305D3B61}"/>
              </a:ext>
            </a:extLst>
          </p:cNvPr>
          <p:cNvPicPr>
            <a:picLocks noChangeAspect="1"/>
          </p:cNvPicPr>
          <p:nvPr/>
        </p:nvPicPr>
        <p:blipFill>
          <a:blip r:embed="rId3"/>
          <a:stretch>
            <a:fillRect/>
          </a:stretch>
        </p:blipFill>
        <p:spPr>
          <a:xfrm>
            <a:off x="4849290" y="4350443"/>
            <a:ext cx="6528816" cy="1011965"/>
          </a:xfrm>
          <a:prstGeom prst="rect">
            <a:avLst/>
          </a:prstGeom>
        </p:spPr>
      </p:pic>
    </p:spTree>
    <p:extLst>
      <p:ext uri="{BB962C8B-B14F-4D97-AF65-F5344CB8AC3E}">
        <p14:creationId xmlns:p14="http://schemas.microsoft.com/office/powerpoint/2010/main" val="35943097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1A975-C16E-314D-9D2B-5601AE1991FF}"/>
              </a:ext>
            </a:extLst>
          </p:cNvPr>
          <p:cNvSpPr>
            <a:spLocks noGrp="1"/>
          </p:cNvSpPr>
          <p:nvPr>
            <p:ph type="title"/>
          </p:nvPr>
        </p:nvSpPr>
        <p:spPr/>
        <p:txBody>
          <a:bodyPr/>
          <a:lstStyle/>
          <a:p>
            <a:r>
              <a:rPr lang="en-US" dirty="0"/>
              <a:t>VCTF involvement</a:t>
            </a:r>
          </a:p>
        </p:txBody>
      </p:sp>
      <p:sp>
        <p:nvSpPr>
          <p:cNvPr id="3" name="Content Placeholder 2">
            <a:extLst>
              <a:ext uri="{FF2B5EF4-FFF2-40B4-BE49-F238E27FC236}">
                <a16:creationId xmlns:a16="http://schemas.microsoft.com/office/drawing/2014/main" id="{B82E193E-783D-524C-A862-A4898B32FACA}"/>
              </a:ext>
            </a:extLst>
          </p:cNvPr>
          <p:cNvSpPr>
            <a:spLocks noGrp="1"/>
          </p:cNvSpPr>
          <p:nvPr>
            <p:ph idx="1"/>
          </p:nvPr>
        </p:nvSpPr>
        <p:spPr/>
        <p:txBody>
          <a:bodyPr/>
          <a:lstStyle/>
          <a:p>
            <a:r>
              <a:rPr lang="en-CA" dirty="0"/>
              <a:t>The report defines virtual care as “any interaction between patients and/or members of their circle of care, occurring remotely, using any forms of communication or information technologies, with the aim of facilitating or maximizing the quality and effectiveness of patient care.” (Agarwal P et al.).</a:t>
            </a:r>
            <a:endParaRPr lang="en-US" dirty="0"/>
          </a:p>
        </p:txBody>
      </p:sp>
    </p:spTree>
    <p:extLst>
      <p:ext uri="{BB962C8B-B14F-4D97-AF65-F5344CB8AC3E}">
        <p14:creationId xmlns:p14="http://schemas.microsoft.com/office/powerpoint/2010/main" val="1458045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937FC-9AE9-FC4B-B6B5-F3F361B51A86}"/>
              </a:ext>
            </a:extLst>
          </p:cNvPr>
          <p:cNvSpPr>
            <a:spLocks noGrp="1"/>
          </p:cNvSpPr>
          <p:nvPr>
            <p:ph type="title"/>
          </p:nvPr>
        </p:nvSpPr>
        <p:spPr/>
        <p:txBody>
          <a:bodyPr/>
          <a:lstStyle/>
          <a:p>
            <a:r>
              <a:rPr lang="en-US" dirty="0"/>
              <a:t>Government </a:t>
            </a:r>
            <a:r>
              <a:rPr lang="en-US" dirty="0">
                <a:solidFill>
                  <a:srgbClr val="FF0000"/>
                </a:solidFill>
              </a:rPr>
              <a:t>REQUIREMENTS</a:t>
            </a:r>
          </a:p>
        </p:txBody>
      </p:sp>
      <p:sp>
        <p:nvSpPr>
          <p:cNvPr id="3" name="Content Placeholder 2">
            <a:extLst>
              <a:ext uri="{FF2B5EF4-FFF2-40B4-BE49-F238E27FC236}">
                <a16:creationId xmlns:a16="http://schemas.microsoft.com/office/drawing/2014/main" id="{C772FAF0-15D7-D449-A4A3-30455E844B11}"/>
              </a:ext>
            </a:extLst>
          </p:cNvPr>
          <p:cNvSpPr>
            <a:spLocks noGrp="1"/>
          </p:cNvSpPr>
          <p:nvPr>
            <p:ph idx="1"/>
          </p:nvPr>
        </p:nvSpPr>
        <p:spPr/>
        <p:txBody>
          <a:bodyPr/>
          <a:lstStyle/>
          <a:p>
            <a:r>
              <a:rPr lang="en-CA" dirty="0"/>
              <a:t>Fitting virtual care into your practice </a:t>
            </a:r>
          </a:p>
          <a:p>
            <a:r>
              <a:rPr lang="en-CA" dirty="0"/>
              <a:t>Technology requirements</a:t>
            </a:r>
          </a:p>
          <a:p>
            <a:r>
              <a:rPr lang="en-CA" dirty="0"/>
              <a:t>Scope of practice — what problems can be safely assessed and treated </a:t>
            </a:r>
          </a:p>
          <a:p>
            <a:r>
              <a:rPr lang="en-CA" dirty="0"/>
              <a:t>“</a:t>
            </a:r>
            <a:r>
              <a:rPr lang="en-CA" dirty="0" err="1"/>
              <a:t>Webside</a:t>
            </a:r>
            <a:r>
              <a:rPr lang="en-CA" dirty="0"/>
              <a:t>” manner</a:t>
            </a:r>
          </a:p>
          <a:p>
            <a:r>
              <a:rPr lang="en-CA" dirty="0"/>
              <a:t>All encrypted and safe</a:t>
            </a:r>
            <a:endParaRPr lang="en-US" dirty="0"/>
          </a:p>
        </p:txBody>
      </p:sp>
    </p:spTree>
    <p:extLst>
      <p:ext uri="{BB962C8B-B14F-4D97-AF65-F5344CB8AC3E}">
        <p14:creationId xmlns:p14="http://schemas.microsoft.com/office/powerpoint/2010/main" val="31713444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7FF834-B204-4967-8D47-8BB36EAF0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780A22D-61EA-43E3-BD94-3E39CF902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65A78A-0BF4-EC44-8359-6B6C9C4F2120}"/>
              </a:ext>
            </a:extLst>
          </p:cNvPr>
          <p:cNvSpPr>
            <a:spLocks noGrp="1"/>
          </p:cNvSpPr>
          <p:nvPr>
            <p:ph type="title"/>
          </p:nvPr>
        </p:nvSpPr>
        <p:spPr>
          <a:xfrm>
            <a:off x="1600200" y="4269282"/>
            <a:ext cx="8991600" cy="1264762"/>
          </a:xfrm>
        </p:spPr>
        <p:txBody>
          <a:bodyPr vert="horz" lIns="274320" tIns="182880" rIns="274320" bIns="182880" rtlCol="0" anchor="ctr" anchorCtr="1">
            <a:normAutofit/>
          </a:bodyPr>
          <a:lstStyle/>
          <a:p>
            <a:r>
              <a:rPr lang="en-US" sz="3200" dirty="0"/>
              <a:t>Government REQUIREMENTS</a:t>
            </a:r>
          </a:p>
        </p:txBody>
      </p:sp>
      <p:pic>
        <p:nvPicPr>
          <p:cNvPr id="5" name="Content Placeholder 4" descr="A screenshot of a cell phone&#10;&#10;Description automatically generated">
            <a:extLst>
              <a:ext uri="{FF2B5EF4-FFF2-40B4-BE49-F238E27FC236}">
                <a16:creationId xmlns:a16="http://schemas.microsoft.com/office/drawing/2014/main" id="{76A73548-29A2-7A42-96F1-620D3F5FDB13}"/>
              </a:ext>
            </a:extLst>
          </p:cNvPr>
          <p:cNvPicPr>
            <a:picLocks noGrp="1" noChangeAspect="1"/>
          </p:cNvPicPr>
          <p:nvPr>
            <p:ph idx="1"/>
          </p:nvPr>
        </p:nvPicPr>
        <p:blipFill>
          <a:blip r:embed="rId2"/>
          <a:stretch>
            <a:fillRect/>
          </a:stretch>
        </p:blipFill>
        <p:spPr>
          <a:xfrm>
            <a:off x="2323077" y="640078"/>
            <a:ext cx="7545846" cy="3301307"/>
          </a:xfrm>
          <a:prstGeom prst="rect">
            <a:avLst/>
          </a:prstGeom>
        </p:spPr>
      </p:pic>
    </p:spTree>
    <p:extLst>
      <p:ext uri="{BB962C8B-B14F-4D97-AF65-F5344CB8AC3E}">
        <p14:creationId xmlns:p14="http://schemas.microsoft.com/office/powerpoint/2010/main" val="35364988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34F25-E3D4-D04F-973C-5CA96DEF2C8E}"/>
              </a:ext>
            </a:extLst>
          </p:cNvPr>
          <p:cNvSpPr>
            <a:spLocks noGrp="1"/>
          </p:cNvSpPr>
          <p:nvPr>
            <p:ph type="title"/>
          </p:nvPr>
        </p:nvSpPr>
        <p:spPr/>
        <p:txBody>
          <a:bodyPr/>
          <a:lstStyle/>
          <a:p>
            <a:r>
              <a:rPr lang="en-US" dirty="0"/>
              <a:t>Government REQUIREMENTS</a:t>
            </a:r>
          </a:p>
        </p:txBody>
      </p:sp>
      <p:sp>
        <p:nvSpPr>
          <p:cNvPr id="3" name="Content Placeholder 2">
            <a:extLst>
              <a:ext uri="{FF2B5EF4-FFF2-40B4-BE49-F238E27FC236}">
                <a16:creationId xmlns:a16="http://schemas.microsoft.com/office/drawing/2014/main" id="{541FE792-0FD7-B74F-A9C7-8884FADBBF17}"/>
              </a:ext>
            </a:extLst>
          </p:cNvPr>
          <p:cNvSpPr>
            <a:spLocks noGrp="1"/>
          </p:cNvSpPr>
          <p:nvPr>
            <p:ph idx="1"/>
          </p:nvPr>
        </p:nvSpPr>
        <p:spPr/>
        <p:txBody>
          <a:bodyPr/>
          <a:lstStyle/>
          <a:p>
            <a:r>
              <a:rPr lang="en-CA" dirty="0"/>
              <a:t>Telemedicine cannot replace physical exams and emergencies</a:t>
            </a:r>
          </a:p>
        </p:txBody>
      </p:sp>
    </p:spTree>
    <p:extLst>
      <p:ext uri="{BB962C8B-B14F-4D97-AF65-F5344CB8AC3E}">
        <p14:creationId xmlns:p14="http://schemas.microsoft.com/office/powerpoint/2010/main" val="3757218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A0B03-833C-1242-8850-63EF2738660B}"/>
              </a:ext>
            </a:extLst>
          </p:cNvPr>
          <p:cNvSpPr>
            <a:spLocks noGrp="1"/>
          </p:cNvSpPr>
          <p:nvPr>
            <p:ph type="title"/>
          </p:nvPr>
        </p:nvSpPr>
        <p:spPr>
          <a:xfrm>
            <a:off x="804672" y="964692"/>
            <a:ext cx="5894832" cy="1188720"/>
          </a:xfrm>
        </p:spPr>
        <p:txBody>
          <a:bodyPr>
            <a:normAutofit/>
          </a:bodyPr>
          <a:lstStyle/>
          <a:p>
            <a:r>
              <a:rPr lang="en-US" dirty="0"/>
              <a:t>The history of telemedicine</a:t>
            </a:r>
          </a:p>
        </p:txBody>
      </p:sp>
      <p:sp>
        <p:nvSpPr>
          <p:cNvPr id="3" name="Content Placeholder 2">
            <a:extLst>
              <a:ext uri="{FF2B5EF4-FFF2-40B4-BE49-F238E27FC236}">
                <a16:creationId xmlns:a16="http://schemas.microsoft.com/office/drawing/2014/main" id="{8BF2F10A-2B12-104F-83DF-68C206EF8811}"/>
              </a:ext>
            </a:extLst>
          </p:cNvPr>
          <p:cNvSpPr>
            <a:spLocks noGrp="1"/>
          </p:cNvSpPr>
          <p:nvPr>
            <p:ph idx="1"/>
          </p:nvPr>
        </p:nvSpPr>
        <p:spPr>
          <a:xfrm>
            <a:off x="803243" y="2638044"/>
            <a:ext cx="5963317" cy="3263206"/>
          </a:xfrm>
        </p:spPr>
        <p:txBody>
          <a:bodyPr>
            <a:normAutofit/>
          </a:bodyPr>
          <a:lstStyle/>
          <a:p>
            <a:r>
              <a:rPr lang="en-CA" dirty="0"/>
              <a:t>1879 article in the </a:t>
            </a:r>
            <a:r>
              <a:rPr lang="en-CA" i="1" dirty="0"/>
              <a:t>Lancet</a:t>
            </a:r>
            <a:r>
              <a:rPr lang="en-CA" dirty="0"/>
              <a:t> talked about using the telephone to reduce unnecessary office visits</a:t>
            </a:r>
          </a:p>
          <a:p>
            <a:endParaRPr lang="en-US" dirty="0"/>
          </a:p>
        </p:txBody>
      </p:sp>
      <p:sp>
        <p:nvSpPr>
          <p:cNvPr id="10" name="Rectangle 9">
            <a:extLst>
              <a:ext uri="{FF2B5EF4-FFF2-40B4-BE49-F238E27FC236}">
                <a16:creationId xmlns:a16="http://schemas.microsoft.com/office/drawing/2014/main" id="{879398A9-0D0D-4901-BDDF-B3D93CECA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6706" y="964692"/>
            <a:ext cx="3986784"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11FEC3B-E514-4E21-B2CB-7903A73569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1298" y="1128683"/>
            <a:ext cx="3657600"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newspaper&#10;&#10;Description automatically generated">
            <a:extLst>
              <a:ext uri="{FF2B5EF4-FFF2-40B4-BE49-F238E27FC236}">
                <a16:creationId xmlns:a16="http://schemas.microsoft.com/office/drawing/2014/main" id="{0547EBEC-378F-CC44-AD67-2B943FF6D0A7}"/>
              </a:ext>
            </a:extLst>
          </p:cNvPr>
          <p:cNvPicPr>
            <a:picLocks noChangeAspect="1"/>
          </p:cNvPicPr>
          <p:nvPr/>
        </p:nvPicPr>
        <p:blipFill>
          <a:blip r:embed="rId3"/>
          <a:stretch>
            <a:fillRect/>
          </a:stretch>
        </p:blipFill>
        <p:spPr>
          <a:xfrm>
            <a:off x="7715890" y="2072481"/>
            <a:ext cx="3328416" cy="2720979"/>
          </a:xfrm>
          <a:prstGeom prst="rect">
            <a:avLst/>
          </a:prstGeom>
        </p:spPr>
      </p:pic>
    </p:spTree>
    <p:extLst>
      <p:ext uri="{BB962C8B-B14F-4D97-AF65-F5344CB8AC3E}">
        <p14:creationId xmlns:p14="http://schemas.microsoft.com/office/powerpoint/2010/main" val="16638310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54EC0-EA60-7F42-BF83-E1285A55E7A1}"/>
              </a:ext>
            </a:extLst>
          </p:cNvPr>
          <p:cNvSpPr>
            <a:spLocks noGrp="1"/>
          </p:cNvSpPr>
          <p:nvPr>
            <p:ph type="title"/>
          </p:nvPr>
        </p:nvSpPr>
        <p:spPr/>
        <p:txBody>
          <a:bodyPr/>
          <a:lstStyle/>
          <a:p>
            <a:r>
              <a:rPr lang="en-US" dirty="0"/>
              <a:t>Private industry collaboration</a:t>
            </a:r>
          </a:p>
        </p:txBody>
      </p:sp>
      <p:sp>
        <p:nvSpPr>
          <p:cNvPr id="3" name="Content Placeholder 2">
            <a:extLst>
              <a:ext uri="{FF2B5EF4-FFF2-40B4-BE49-F238E27FC236}">
                <a16:creationId xmlns:a16="http://schemas.microsoft.com/office/drawing/2014/main" id="{507690EE-3AF6-5E48-94EF-B6C4422825BE}"/>
              </a:ext>
            </a:extLst>
          </p:cNvPr>
          <p:cNvSpPr>
            <a:spLocks noGrp="1"/>
          </p:cNvSpPr>
          <p:nvPr>
            <p:ph idx="1"/>
          </p:nvPr>
        </p:nvSpPr>
        <p:spPr/>
        <p:txBody>
          <a:bodyPr/>
          <a:lstStyle/>
          <a:p>
            <a:pPr marL="0" indent="0">
              <a:buNone/>
            </a:pPr>
            <a:r>
              <a:rPr lang="en-CA" dirty="0"/>
              <a:t>“Let us not re-invent the wheel,” </a:t>
            </a:r>
          </a:p>
          <a:p>
            <a:r>
              <a:rPr lang="en-CA" dirty="0"/>
              <a:t>Dr. Yanick Beaulieu, a physician at the Montreal Heart Institute and the Founder and C.E.O. of Innovative Imaging Technologies</a:t>
            </a:r>
          </a:p>
          <a:p>
            <a:endParaRPr lang="en-CA" dirty="0"/>
          </a:p>
          <a:p>
            <a:r>
              <a:rPr lang="en-CA" dirty="0"/>
              <a:t>Private sector has already realized the healthcare shortcomings at hand. It is moving into virtual care by offering services directly to patients and employers for a fee.</a:t>
            </a:r>
            <a:endParaRPr lang="en-US" dirty="0"/>
          </a:p>
        </p:txBody>
      </p:sp>
    </p:spTree>
    <p:extLst>
      <p:ext uri="{BB962C8B-B14F-4D97-AF65-F5344CB8AC3E}">
        <p14:creationId xmlns:p14="http://schemas.microsoft.com/office/powerpoint/2010/main" val="10343191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54EC0-EA60-7F42-BF83-E1285A55E7A1}"/>
              </a:ext>
            </a:extLst>
          </p:cNvPr>
          <p:cNvSpPr>
            <a:spLocks noGrp="1"/>
          </p:cNvSpPr>
          <p:nvPr>
            <p:ph type="title"/>
          </p:nvPr>
        </p:nvSpPr>
        <p:spPr/>
        <p:txBody>
          <a:bodyPr/>
          <a:lstStyle/>
          <a:p>
            <a:r>
              <a:rPr lang="en-US" dirty="0"/>
              <a:t>Private industry collaboration</a:t>
            </a:r>
          </a:p>
        </p:txBody>
      </p:sp>
      <p:sp>
        <p:nvSpPr>
          <p:cNvPr id="3" name="Content Placeholder 2">
            <a:extLst>
              <a:ext uri="{FF2B5EF4-FFF2-40B4-BE49-F238E27FC236}">
                <a16:creationId xmlns:a16="http://schemas.microsoft.com/office/drawing/2014/main" id="{507690EE-3AF6-5E48-94EF-B6C4422825BE}"/>
              </a:ext>
            </a:extLst>
          </p:cNvPr>
          <p:cNvSpPr>
            <a:spLocks noGrp="1"/>
          </p:cNvSpPr>
          <p:nvPr>
            <p:ph idx="1"/>
          </p:nvPr>
        </p:nvSpPr>
        <p:spPr/>
        <p:txBody>
          <a:bodyPr/>
          <a:lstStyle/>
          <a:p>
            <a:r>
              <a:rPr lang="en-CA" dirty="0"/>
              <a:t>For a family membership cost of $50 per month, </a:t>
            </a:r>
            <a:r>
              <a:rPr lang="en-CA" dirty="0" err="1"/>
              <a:t>getmaple.ca</a:t>
            </a:r>
            <a:r>
              <a:rPr lang="en-CA" dirty="0"/>
              <a:t> offers assessments through online consultations, services of prescriptions, and sick notes. </a:t>
            </a:r>
          </a:p>
          <a:p>
            <a:r>
              <a:rPr lang="en-CA" dirty="0"/>
              <a:t>A Quebec-based organization started by dermatologists permits patients to electronically send photographs of their skin problems and receive a diagnosis and prescription within 24 to 72 hours. </a:t>
            </a:r>
          </a:p>
          <a:p>
            <a:r>
              <a:rPr lang="en-CA" dirty="0"/>
              <a:t>Great-West Life and Sun Life are now offering some coverage and employee benefits for these services. </a:t>
            </a:r>
            <a:endParaRPr lang="en-US" dirty="0"/>
          </a:p>
        </p:txBody>
      </p:sp>
    </p:spTree>
    <p:extLst>
      <p:ext uri="{BB962C8B-B14F-4D97-AF65-F5344CB8AC3E}">
        <p14:creationId xmlns:p14="http://schemas.microsoft.com/office/powerpoint/2010/main" val="27777173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AD2F3-7FF4-534B-8129-94EF05FD12A8}"/>
              </a:ext>
            </a:extLst>
          </p:cNvPr>
          <p:cNvSpPr>
            <a:spLocks noGrp="1"/>
          </p:cNvSpPr>
          <p:nvPr>
            <p:ph type="title"/>
          </p:nvPr>
        </p:nvSpPr>
        <p:spPr/>
        <p:txBody>
          <a:bodyPr/>
          <a:lstStyle/>
          <a:p>
            <a:r>
              <a:rPr lang="en-US" dirty="0"/>
              <a:t>Private industry collaboration</a:t>
            </a:r>
          </a:p>
        </p:txBody>
      </p:sp>
      <p:sp>
        <p:nvSpPr>
          <p:cNvPr id="3" name="Content Placeholder 2">
            <a:extLst>
              <a:ext uri="{FF2B5EF4-FFF2-40B4-BE49-F238E27FC236}">
                <a16:creationId xmlns:a16="http://schemas.microsoft.com/office/drawing/2014/main" id="{FD7A39B1-A61D-414D-BB7B-FE56D68DDFAD}"/>
              </a:ext>
            </a:extLst>
          </p:cNvPr>
          <p:cNvSpPr>
            <a:spLocks noGrp="1"/>
          </p:cNvSpPr>
          <p:nvPr>
            <p:ph idx="1"/>
          </p:nvPr>
        </p:nvSpPr>
        <p:spPr/>
        <p:txBody>
          <a:bodyPr/>
          <a:lstStyle/>
          <a:p>
            <a:r>
              <a:rPr lang="en-CA" dirty="0"/>
              <a:t>Capitalistic supply and demand = virtual care ubiquitous, </a:t>
            </a:r>
          </a:p>
          <a:p>
            <a:r>
              <a:rPr lang="en-CA" dirty="0"/>
              <a:t>Government led Pan-Canadian framework = stabilize and preserve best practices</a:t>
            </a:r>
          </a:p>
          <a:p>
            <a:endParaRPr lang="en-CA" dirty="0"/>
          </a:p>
          <a:p>
            <a:r>
              <a:rPr lang="en-CA" dirty="0"/>
              <a:t>Integrated business models + regulated guidelines = Canadians get consistent services and the gold standard quality of care</a:t>
            </a:r>
            <a:endParaRPr lang="en-US" dirty="0"/>
          </a:p>
        </p:txBody>
      </p:sp>
    </p:spTree>
    <p:extLst>
      <p:ext uri="{BB962C8B-B14F-4D97-AF65-F5344CB8AC3E}">
        <p14:creationId xmlns:p14="http://schemas.microsoft.com/office/powerpoint/2010/main" val="31979893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7FF834-B204-4967-8D47-8BB36EAF0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780A22D-61EA-43E3-BD94-3E39CF902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BE0B9A-9A07-FB4A-8A3F-8EDB3DB936B2}"/>
              </a:ext>
            </a:extLst>
          </p:cNvPr>
          <p:cNvSpPr>
            <a:spLocks noGrp="1"/>
          </p:cNvSpPr>
          <p:nvPr>
            <p:ph type="title"/>
          </p:nvPr>
        </p:nvSpPr>
        <p:spPr>
          <a:xfrm>
            <a:off x="1600200" y="4269282"/>
            <a:ext cx="8991600" cy="1264762"/>
          </a:xfrm>
        </p:spPr>
        <p:txBody>
          <a:bodyPr vert="horz" lIns="274320" tIns="182880" rIns="274320" bIns="182880" rtlCol="0" anchor="ctr" anchorCtr="1">
            <a:normAutofit/>
          </a:bodyPr>
          <a:lstStyle/>
          <a:p>
            <a:r>
              <a:rPr lang="en-US" sz="3200"/>
              <a:t>WHY &amp; how should employers prepare?</a:t>
            </a:r>
          </a:p>
        </p:txBody>
      </p:sp>
      <p:pic>
        <p:nvPicPr>
          <p:cNvPr id="5" name="Content Placeholder 4" descr="A picture containing photo, electronics, person, indoor&#10;&#10;Description automatically generated">
            <a:extLst>
              <a:ext uri="{FF2B5EF4-FFF2-40B4-BE49-F238E27FC236}">
                <a16:creationId xmlns:a16="http://schemas.microsoft.com/office/drawing/2014/main" id="{34CCF0A4-F49D-BB48-8652-DAE45D17F3CE}"/>
              </a:ext>
            </a:extLst>
          </p:cNvPr>
          <p:cNvPicPr>
            <a:picLocks noGrp="1" noChangeAspect="1"/>
          </p:cNvPicPr>
          <p:nvPr>
            <p:ph idx="1"/>
          </p:nvPr>
        </p:nvPicPr>
        <p:blipFill>
          <a:blip r:embed="rId2"/>
          <a:stretch>
            <a:fillRect/>
          </a:stretch>
        </p:blipFill>
        <p:spPr>
          <a:xfrm>
            <a:off x="5060214" y="640078"/>
            <a:ext cx="2071572" cy="3301307"/>
          </a:xfrm>
          <a:prstGeom prst="rect">
            <a:avLst/>
          </a:prstGeom>
        </p:spPr>
      </p:pic>
    </p:spTree>
    <p:extLst>
      <p:ext uri="{BB962C8B-B14F-4D97-AF65-F5344CB8AC3E}">
        <p14:creationId xmlns:p14="http://schemas.microsoft.com/office/powerpoint/2010/main" val="28594589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28C5B-9578-6643-84E4-4D4A112BEEBA}"/>
              </a:ext>
            </a:extLst>
          </p:cNvPr>
          <p:cNvSpPr>
            <a:spLocks noGrp="1"/>
          </p:cNvSpPr>
          <p:nvPr>
            <p:ph type="title"/>
          </p:nvPr>
        </p:nvSpPr>
        <p:spPr>
          <a:xfrm>
            <a:off x="804672" y="964692"/>
            <a:ext cx="5894832" cy="1188720"/>
          </a:xfrm>
        </p:spPr>
        <p:txBody>
          <a:bodyPr>
            <a:normAutofit/>
          </a:bodyPr>
          <a:lstStyle/>
          <a:p>
            <a:r>
              <a:rPr lang="en-US" u="sng" dirty="0"/>
              <a:t>WHY</a:t>
            </a:r>
            <a:r>
              <a:rPr lang="en-US" dirty="0"/>
              <a:t> should employers prepare?</a:t>
            </a:r>
          </a:p>
        </p:txBody>
      </p:sp>
      <p:sp>
        <p:nvSpPr>
          <p:cNvPr id="3" name="Content Placeholder 2">
            <a:extLst>
              <a:ext uri="{FF2B5EF4-FFF2-40B4-BE49-F238E27FC236}">
                <a16:creationId xmlns:a16="http://schemas.microsoft.com/office/drawing/2014/main" id="{3E0DCFF1-95B9-6E41-9D93-17E0411200C8}"/>
              </a:ext>
            </a:extLst>
          </p:cNvPr>
          <p:cNvSpPr>
            <a:spLocks noGrp="1"/>
          </p:cNvSpPr>
          <p:nvPr>
            <p:ph idx="1"/>
          </p:nvPr>
        </p:nvSpPr>
        <p:spPr>
          <a:xfrm>
            <a:off x="803243" y="2638044"/>
            <a:ext cx="5963317" cy="3263206"/>
          </a:xfrm>
        </p:spPr>
        <p:txBody>
          <a:bodyPr>
            <a:normAutofit/>
          </a:bodyPr>
          <a:lstStyle/>
          <a:p>
            <a:pPr marL="0" indent="0">
              <a:buNone/>
            </a:pPr>
            <a:r>
              <a:rPr lang="en-CA" dirty="0"/>
              <a:t>In Canada, it can Cut Down on $2,000 of Losses Per Employee Annually</a:t>
            </a:r>
          </a:p>
          <a:p>
            <a:r>
              <a:rPr lang="en-CA" dirty="0"/>
              <a:t>a) </a:t>
            </a:r>
            <a:r>
              <a:rPr lang="en-CA"/>
              <a:t>Employee absenteeism </a:t>
            </a:r>
            <a:r>
              <a:rPr lang="en-CA" dirty="0"/>
              <a:t>costs employers $16.6 billion each year</a:t>
            </a:r>
          </a:p>
          <a:p>
            <a:r>
              <a:rPr lang="en-CA" dirty="0"/>
              <a:t>b) Reduce employee absenteeism and prevent future hospital visits</a:t>
            </a:r>
          </a:p>
          <a:p>
            <a:r>
              <a:rPr lang="en-CA" dirty="0"/>
              <a:t>c) Immediate access to mental health services</a:t>
            </a:r>
            <a:r>
              <a:rPr lang="en-US" dirty="0"/>
              <a:t> – employee well being</a:t>
            </a:r>
          </a:p>
          <a:p>
            <a:endParaRPr lang="en-CA" dirty="0"/>
          </a:p>
        </p:txBody>
      </p:sp>
      <p:sp>
        <p:nvSpPr>
          <p:cNvPr id="10" name="Rectangle 9">
            <a:extLst>
              <a:ext uri="{FF2B5EF4-FFF2-40B4-BE49-F238E27FC236}">
                <a16:creationId xmlns:a16="http://schemas.microsoft.com/office/drawing/2014/main" id="{879398A9-0D0D-4901-BDDF-B3D93CECA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6706" y="964692"/>
            <a:ext cx="3986784"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11FEC3B-E514-4E21-B2CB-7903A73569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1298" y="1128683"/>
            <a:ext cx="3657600"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ell phone&#10;&#10;Description automatically generated">
            <a:extLst>
              <a:ext uri="{FF2B5EF4-FFF2-40B4-BE49-F238E27FC236}">
                <a16:creationId xmlns:a16="http://schemas.microsoft.com/office/drawing/2014/main" id="{DFBE5927-A7D8-9440-9EA0-5545185C5F06}"/>
              </a:ext>
            </a:extLst>
          </p:cNvPr>
          <p:cNvPicPr>
            <a:picLocks noChangeAspect="1"/>
          </p:cNvPicPr>
          <p:nvPr/>
        </p:nvPicPr>
        <p:blipFill>
          <a:blip r:embed="rId3"/>
          <a:stretch>
            <a:fillRect/>
          </a:stretch>
        </p:blipFill>
        <p:spPr>
          <a:xfrm>
            <a:off x="7715890" y="1312960"/>
            <a:ext cx="3328416" cy="4240022"/>
          </a:xfrm>
          <a:prstGeom prst="rect">
            <a:avLst/>
          </a:prstGeom>
        </p:spPr>
      </p:pic>
    </p:spTree>
    <p:extLst>
      <p:ext uri="{BB962C8B-B14F-4D97-AF65-F5344CB8AC3E}">
        <p14:creationId xmlns:p14="http://schemas.microsoft.com/office/powerpoint/2010/main" val="10866912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28C5B-9578-6643-84E4-4D4A112BEEBA}"/>
              </a:ext>
            </a:extLst>
          </p:cNvPr>
          <p:cNvSpPr>
            <a:spLocks noGrp="1"/>
          </p:cNvSpPr>
          <p:nvPr>
            <p:ph type="title"/>
          </p:nvPr>
        </p:nvSpPr>
        <p:spPr/>
        <p:txBody>
          <a:bodyPr/>
          <a:lstStyle/>
          <a:p>
            <a:r>
              <a:rPr lang="en-US" u="sng" dirty="0"/>
              <a:t>WHY</a:t>
            </a:r>
            <a:r>
              <a:rPr lang="en-US" dirty="0"/>
              <a:t> should employers prepare?</a:t>
            </a:r>
          </a:p>
        </p:txBody>
      </p:sp>
      <p:sp>
        <p:nvSpPr>
          <p:cNvPr id="3" name="Content Placeholder 2">
            <a:extLst>
              <a:ext uri="{FF2B5EF4-FFF2-40B4-BE49-F238E27FC236}">
                <a16:creationId xmlns:a16="http://schemas.microsoft.com/office/drawing/2014/main" id="{3E0DCFF1-95B9-6E41-9D93-17E0411200C8}"/>
              </a:ext>
            </a:extLst>
          </p:cNvPr>
          <p:cNvSpPr>
            <a:spLocks noGrp="1"/>
          </p:cNvSpPr>
          <p:nvPr>
            <p:ph idx="1"/>
          </p:nvPr>
        </p:nvSpPr>
        <p:spPr/>
        <p:txBody>
          <a:bodyPr/>
          <a:lstStyle/>
          <a:p>
            <a:pPr marL="0" indent="0">
              <a:buNone/>
            </a:pPr>
            <a:r>
              <a:rPr lang="en-CA" dirty="0"/>
              <a:t>Virtual Healthcare Increases Workplace Productivity</a:t>
            </a:r>
          </a:p>
          <a:p>
            <a:r>
              <a:rPr lang="en-CA" dirty="0"/>
              <a:t>A) The productivity of teams can </a:t>
            </a:r>
            <a:r>
              <a:rPr lang="en-CA" u="sng" dirty="0"/>
              <a:t>drop by 22% when one member is absent</a:t>
            </a:r>
            <a:r>
              <a:rPr lang="en-CA" dirty="0"/>
              <a:t> </a:t>
            </a:r>
          </a:p>
          <a:p>
            <a:r>
              <a:rPr lang="en-CA" dirty="0"/>
              <a:t>B) Healthy employees are more productive than peers with health issues</a:t>
            </a:r>
          </a:p>
          <a:p>
            <a:r>
              <a:rPr lang="en-CA" dirty="0"/>
              <a:t>C) Employees with depression are 3X more likely to experience lost productivity</a:t>
            </a:r>
          </a:p>
        </p:txBody>
      </p:sp>
      <p:sp>
        <p:nvSpPr>
          <p:cNvPr id="4" name="TextBox 3">
            <a:extLst>
              <a:ext uri="{FF2B5EF4-FFF2-40B4-BE49-F238E27FC236}">
                <a16:creationId xmlns:a16="http://schemas.microsoft.com/office/drawing/2014/main" id="{EABB24D8-BEF2-394A-9098-577C50B8D993}"/>
              </a:ext>
            </a:extLst>
          </p:cNvPr>
          <p:cNvSpPr txBox="1"/>
          <p:nvPr/>
        </p:nvSpPr>
        <p:spPr>
          <a:xfrm>
            <a:off x="4939862" y="5324529"/>
            <a:ext cx="5021002" cy="415498"/>
          </a:xfrm>
          <a:prstGeom prst="rect">
            <a:avLst/>
          </a:prstGeom>
          <a:noFill/>
        </p:spPr>
        <p:txBody>
          <a:bodyPr wrap="square" rtlCol="0">
            <a:spAutoFit/>
          </a:bodyPr>
          <a:lstStyle/>
          <a:p>
            <a:r>
              <a:rPr lang="en-CA" sz="1050" dirty="0"/>
              <a:t>Mitchell, R. J., &amp; Bates, P. (2011). Measuring health-related productivity loss. </a:t>
            </a:r>
            <a:r>
              <a:rPr lang="en-CA" sz="1050" i="1" dirty="0"/>
              <a:t>Population health management</a:t>
            </a:r>
            <a:r>
              <a:rPr lang="en-CA" sz="1050" dirty="0"/>
              <a:t>, </a:t>
            </a:r>
            <a:r>
              <a:rPr lang="en-CA" sz="1050" i="1" dirty="0"/>
              <a:t>14</a:t>
            </a:r>
            <a:r>
              <a:rPr lang="en-CA" sz="1050" dirty="0"/>
              <a:t>(2), 93–98. https://</a:t>
            </a:r>
            <a:r>
              <a:rPr lang="en-CA" sz="1050" dirty="0" err="1"/>
              <a:t>doi.org</a:t>
            </a:r>
            <a:r>
              <a:rPr lang="en-CA" sz="1050" dirty="0"/>
              <a:t>/10.1089/pop.2010.0014</a:t>
            </a:r>
            <a:endParaRPr lang="en-US" sz="1050" dirty="0"/>
          </a:p>
        </p:txBody>
      </p:sp>
    </p:spTree>
    <p:extLst>
      <p:ext uri="{BB962C8B-B14F-4D97-AF65-F5344CB8AC3E}">
        <p14:creationId xmlns:p14="http://schemas.microsoft.com/office/powerpoint/2010/main" val="7401363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E5678-7AE8-7642-B9B2-3A6B955308D7}"/>
              </a:ext>
            </a:extLst>
          </p:cNvPr>
          <p:cNvSpPr>
            <a:spLocks noGrp="1"/>
          </p:cNvSpPr>
          <p:nvPr>
            <p:ph type="title"/>
          </p:nvPr>
        </p:nvSpPr>
        <p:spPr/>
        <p:txBody>
          <a:bodyPr/>
          <a:lstStyle/>
          <a:p>
            <a:r>
              <a:rPr lang="en-US" dirty="0"/>
              <a:t>CDC &amp; J. </a:t>
            </a:r>
            <a:r>
              <a:rPr lang="en-US" dirty="0" err="1"/>
              <a:t>Occup</a:t>
            </a:r>
            <a:r>
              <a:rPr lang="en-US" dirty="0"/>
              <a:t> Environ Med</a:t>
            </a:r>
          </a:p>
        </p:txBody>
      </p:sp>
      <p:sp>
        <p:nvSpPr>
          <p:cNvPr id="3" name="Content Placeholder 2">
            <a:extLst>
              <a:ext uri="{FF2B5EF4-FFF2-40B4-BE49-F238E27FC236}">
                <a16:creationId xmlns:a16="http://schemas.microsoft.com/office/drawing/2014/main" id="{49C1A7EC-7C4B-B544-B0F1-FC5E10FEBA93}"/>
              </a:ext>
            </a:extLst>
          </p:cNvPr>
          <p:cNvSpPr>
            <a:spLocks noGrp="1"/>
          </p:cNvSpPr>
          <p:nvPr>
            <p:ph idx="1"/>
          </p:nvPr>
        </p:nvSpPr>
        <p:spPr/>
        <p:txBody>
          <a:bodyPr/>
          <a:lstStyle/>
          <a:p>
            <a:r>
              <a:rPr lang="en-CA" dirty="0"/>
              <a:t>“In fact, indirect costs of poor health including absenteeism, disability, or reduced work output may be several times higher than direct medical costs”</a:t>
            </a:r>
          </a:p>
          <a:p>
            <a:endParaRPr lang="en-CA" dirty="0"/>
          </a:p>
          <a:p>
            <a:r>
              <a:rPr lang="en-CA" dirty="0"/>
              <a:t>“Productivity losses related to personal and family health problems cost U.S. employers $1,685 per employee per year, or $225.8 billion annually</a:t>
            </a:r>
            <a:r>
              <a:rPr lang="en-CA" baseline="30000" dirty="0"/>
              <a:t>”</a:t>
            </a:r>
            <a:endParaRPr lang="en-CA" dirty="0"/>
          </a:p>
          <a:p>
            <a:endParaRPr lang="en-US" dirty="0"/>
          </a:p>
        </p:txBody>
      </p:sp>
      <p:sp>
        <p:nvSpPr>
          <p:cNvPr id="4" name="TextBox 3">
            <a:extLst>
              <a:ext uri="{FF2B5EF4-FFF2-40B4-BE49-F238E27FC236}">
                <a16:creationId xmlns:a16="http://schemas.microsoft.com/office/drawing/2014/main" id="{EBFA7F37-0377-CA4A-BF86-319034F7C814}"/>
              </a:ext>
            </a:extLst>
          </p:cNvPr>
          <p:cNvSpPr txBox="1"/>
          <p:nvPr/>
        </p:nvSpPr>
        <p:spPr>
          <a:xfrm>
            <a:off x="3794235" y="5400865"/>
            <a:ext cx="6166629" cy="1138773"/>
          </a:xfrm>
          <a:prstGeom prst="rect">
            <a:avLst/>
          </a:prstGeom>
          <a:noFill/>
        </p:spPr>
        <p:txBody>
          <a:bodyPr wrap="square" rtlCol="0">
            <a:spAutoFit/>
          </a:bodyPr>
          <a:lstStyle/>
          <a:p>
            <a:r>
              <a:rPr lang="en-CA" sz="1000" dirty="0"/>
              <a:t>1.  Partnership for Prevention. Leading by Example: CEOs on the business case for worksite health promotion. Washington, DC: 2005.</a:t>
            </a:r>
          </a:p>
          <a:p>
            <a:r>
              <a:rPr lang="en-CA" sz="1000" dirty="0"/>
              <a:t>2.  Stewart WF, Ricci JA, Chee E, </a:t>
            </a:r>
            <a:r>
              <a:rPr lang="en-CA" sz="1000" dirty="0" err="1"/>
              <a:t>Morganstein</a:t>
            </a:r>
            <a:r>
              <a:rPr lang="en-CA" sz="1000" dirty="0"/>
              <a:t> D. Lost productive work time costs from health conditions in the United States: results from the American productivity audit. </a:t>
            </a:r>
            <a:r>
              <a:rPr lang="en-CA" sz="1000" i="1" dirty="0"/>
              <a:t>J </a:t>
            </a:r>
            <a:r>
              <a:rPr lang="en-CA" sz="1000" i="1" dirty="0" err="1"/>
              <a:t>Occup</a:t>
            </a:r>
            <a:r>
              <a:rPr lang="en-CA" sz="1000" i="1" dirty="0"/>
              <a:t> Environ Med.</a:t>
            </a:r>
            <a:r>
              <a:rPr lang="en-CA" sz="1000" dirty="0"/>
              <a:t> 2003;45(12):1234-1246</a:t>
            </a:r>
          </a:p>
          <a:p>
            <a:r>
              <a:rPr lang="en-CA" sz="1000" dirty="0"/>
              <a:t>3. https://www.cdc.gov/workplacehealthpromotion/model/evaluation/productivity.html</a:t>
            </a:r>
          </a:p>
          <a:p>
            <a:endParaRPr lang="en-US" dirty="0"/>
          </a:p>
        </p:txBody>
      </p:sp>
    </p:spTree>
    <p:extLst>
      <p:ext uri="{BB962C8B-B14F-4D97-AF65-F5344CB8AC3E}">
        <p14:creationId xmlns:p14="http://schemas.microsoft.com/office/powerpoint/2010/main" val="13043060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E5678-7AE8-7642-B9B2-3A6B955308D7}"/>
              </a:ext>
            </a:extLst>
          </p:cNvPr>
          <p:cNvSpPr>
            <a:spLocks noGrp="1"/>
          </p:cNvSpPr>
          <p:nvPr>
            <p:ph type="title"/>
          </p:nvPr>
        </p:nvSpPr>
        <p:spPr>
          <a:xfrm>
            <a:off x="804672" y="964692"/>
            <a:ext cx="3066937" cy="1188720"/>
          </a:xfrm>
        </p:spPr>
        <p:txBody>
          <a:bodyPr>
            <a:normAutofit/>
          </a:bodyPr>
          <a:lstStyle/>
          <a:p>
            <a:r>
              <a:rPr lang="en-CA" sz="2000"/>
              <a:t>Benefits of Telemedicine for Employers</a:t>
            </a:r>
            <a:endParaRPr lang="en-US" sz="2000"/>
          </a:p>
        </p:txBody>
      </p:sp>
      <p:sp>
        <p:nvSpPr>
          <p:cNvPr id="3" name="Content Placeholder 2">
            <a:extLst>
              <a:ext uri="{FF2B5EF4-FFF2-40B4-BE49-F238E27FC236}">
                <a16:creationId xmlns:a16="http://schemas.microsoft.com/office/drawing/2014/main" id="{49C1A7EC-7C4B-B544-B0F1-FC5E10FEBA93}"/>
              </a:ext>
            </a:extLst>
          </p:cNvPr>
          <p:cNvSpPr>
            <a:spLocks noGrp="1"/>
          </p:cNvSpPr>
          <p:nvPr>
            <p:ph idx="1"/>
          </p:nvPr>
        </p:nvSpPr>
        <p:spPr>
          <a:xfrm>
            <a:off x="803244" y="2638044"/>
            <a:ext cx="3063765" cy="3263206"/>
          </a:xfrm>
        </p:spPr>
        <p:txBody>
          <a:bodyPr>
            <a:normAutofit/>
          </a:bodyPr>
          <a:lstStyle/>
          <a:p>
            <a:r>
              <a:rPr lang="en-CA" dirty="0"/>
              <a:t>Increased productivity</a:t>
            </a:r>
          </a:p>
          <a:p>
            <a:r>
              <a:rPr lang="en-CA" dirty="0"/>
              <a:t>Improved employee retention</a:t>
            </a:r>
          </a:p>
          <a:p>
            <a:r>
              <a:rPr lang="en-CA" dirty="0"/>
              <a:t>Healthier employee population</a:t>
            </a:r>
          </a:p>
          <a:p>
            <a:r>
              <a:rPr lang="en-CA" dirty="0"/>
              <a:t>Reduced health care costs</a:t>
            </a:r>
            <a:endParaRPr lang="en-US" dirty="0"/>
          </a:p>
        </p:txBody>
      </p:sp>
      <p:sp>
        <p:nvSpPr>
          <p:cNvPr id="11" name="Rectangle 10">
            <a:extLst>
              <a:ext uri="{FF2B5EF4-FFF2-40B4-BE49-F238E27FC236}">
                <a16:creationId xmlns:a16="http://schemas.microsoft.com/office/drawing/2014/main" id="{6515FC82-3453-4CBE-8895-4CCFF33952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4182"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5FD847B-65C0-4027-8DFC-70CB42451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802"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ell phone&#10;&#10;Description automatically generated">
            <a:extLst>
              <a:ext uri="{FF2B5EF4-FFF2-40B4-BE49-F238E27FC236}">
                <a16:creationId xmlns:a16="http://schemas.microsoft.com/office/drawing/2014/main" id="{57577BD0-A20F-464E-BFCA-B75AE7100C06}"/>
              </a:ext>
            </a:extLst>
          </p:cNvPr>
          <p:cNvPicPr>
            <a:picLocks noChangeAspect="1"/>
          </p:cNvPicPr>
          <p:nvPr/>
        </p:nvPicPr>
        <p:blipFill>
          <a:blip r:embed="rId2"/>
          <a:stretch>
            <a:fillRect/>
          </a:stretch>
        </p:blipFill>
        <p:spPr>
          <a:xfrm>
            <a:off x="4823366" y="2109721"/>
            <a:ext cx="6227064" cy="2646500"/>
          </a:xfrm>
          <a:prstGeom prst="rect">
            <a:avLst/>
          </a:prstGeom>
        </p:spPr>
      </p:pic>
    </p:spTree>
    <p:extLst>
      <p:ext uri="{BB962C8B-B14F-4D97-AF65-F5344CB8AC3E}">
        <p14:creationId xmlns:p14="http://schemas.microsoft.com/office/powerpoint/2010/main" val="14133097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28C5B-9578-6643-84E4-4D4A112BEEBA}"/>
              </a:ext>
            </a:extLst>
          </p:cNvPr>
          <p:cNvSpPr>
            <a:spLocks noGrp="1"/>
          </p:cNvSpPr>
          <p:nvPr>
            <p:ph type="title"/>
          </p:nvPr>
        </p:nvSpPr>
        <p:spPr/>
        <p:txBody>
          <a:bodyPr/>
          <a:lstStyle/>
          <a:p>
            <a:r>
              <a:rPr lang="en-CA" dirty="0"/>
              <a:t>Benefits of Telemedicine for </a:t>
            </a:r>
            <a:r>
              <a:rPr lang="en-CA" dirty="0">
                <a:solidFill>
                  <a:srgbClr val="FF0000"/>
                </a:solidFill>
              </a:rPr>
              <a:t>Employees</a:t>
            </a:r>
            <a:endParaRPr lang="en-US" dirty="0">
              <a:solidFill>
                <a:srgbClr val="FF0000"/>
              </a:solidFill>
            </a:endParaRPr>
          </a:p>
        </p:txBody>
      </p:sp>
      <p:sp>
        <p:nvSpPr>
          <p:cNvPr id="3" name="Content Placeholder 2">
            <a:extLst>
              <a:ext uri="{FF2B5EF4-FFF2-40B4-BE49-F238E27FC236}">
                <a16:creationId xmlns:a16="http://schemas.microsoft.com/office/drawing/2014/main" id="{3E0DCFF1-95B9-6E41-9D93-17E0411200C8}"/>
              </a:ext>
            </a:extLst>
          </p:cNvPr>
          <p:cNvSpPr>
            <a:spLocks noGrp="1"/>
          </p:cNvSpPr>
          <p:nvPr>
            <p:ph idx="1"/>
          </p:nvPr>
        </p:nvSpPr>
        <p:spPr/>
        <p:txBody>
          <a:bodyPr/>
          <a:lstStyle/>
          <a:p>
            <a:r>
              <a:rPr lang="en-CA" dirty="0"/>
              <a:t>No travel costs</a:t>
            </a:r>
          </a:p>
          <a:p>
            <a:r>
              <a:rPr lang="en-CA" dirty="0"/>
              <a:t>No unpaid time or no use of paid time off – Available 24/7 </a:t>
            </a:r>
          </a:p>
          <a:p>
            <a:r>
              <a:rPr lang="en-CA" dirty="0"/>
              <a:t>Reduced out of pocket costs</a:t>
            </a:r>
          </a:p>
          <a:p>
            <a:r>
              <a:rPr lang="en-CA" dirty="0"/>
              <a:t>Ability to see trusted providers</a:t>
            </a:r>
          </a:p>
          <a:p>
            <a:r>
              <a:rPr lang="en-CA" dirty="0"/>
              <a:t>Faster care – No need to wait for a scheduled visit</a:t>
            </a:r>
          </a:p>
        </p:txBody>
      </p:sp>
    </p:spTree>
    <p:extLst>
      <p:ext uri="{BB962C8B-B14F-4D97-AF65-F5344CB8AC3E}">
        <p14:creationId xmlns:p14="http://schemas.microsoft.com/office/powerpoint/2010/main" val="22910032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A21C72-692C-49FD-9EB4-DDDDDEBD4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75405" y="950977"/>
            <a:ext cx="9041190" cy="4956047"/>
          </a:xfrm>
          <a:prstGeom prst="rect">
            <a:avLst/>
          </a:prstGeom>
          <a:solidFill>
            <a:srgbClr val="FFFFFF"/>
          </a:solidFill>
          <a:ln w="3175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screenshot&#10;&#10;Description automatically generated">
            <a:extLst>
              <a:ext uri="{FF2B5EF4-FFF2-40B4-BE49-F238E27FC236}">
                <a16:creationId xmlns:a16="http://schemas.microsoft.com/office/drawing/2014/main" id="{3D772B9B-F9C6-8D4B-97B6-5F0AED7A4827}"/>
              </a:ext>
            </a:extLst>
          </p:cNvPr>
          <p:cNvPicPr>
            <a:picLocks noGrp="1" noChangeAspect="1"/>
          </p:cNvPicPr>
          <p:nvPr>
            <p:ph idx="1"/>
          </p:nvPr>
        </p:nvPicPr>
        <p:blipFill>
          <a:blip r:embed="rId3"/>
          <a:stretch>
            <a:fillRect/>
          </a:stretch>
        </p:blipFill>
        <p:spPr>
          <a:xfrm>
            <a:off x="3054249" y="1271016"/>
            <a:ext cx="6539347" cy="4315968"/>
          </a:xfrm>
          <a:prstGeom prst="rect">
            <a:avLst/>
          </a:prstGeom>
        </p:spPr>
      </p:pic>
      <p:sp>
        <p:nvSpPr>
          <p:cNvPr id="12" name="Oval 11">
            <a:extLst>
              <a:ext uri="{FF2B5EF4-FFF2-40B4-BE49-F238E27FC236}">
                <a16:creationId xmlns:a16="http://schemas.microsoft.com/office/drawing/2014/main" id="{FBAF941A-6830-47A3-B63C-7C7B66AEA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380" y="624518"/>
            <a:ext cx="2157984" cy="2157984"/>
          </a:xfrm>
          <a:prstGeom prst="ellipse">
            <a:avLst/>
          </a:prstGeom>
          <a:solidFill>
            <a:srgbClr val="40404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628C5B-9578-6643-84E4-4D4A112BEEBA}"/>
              </a:ext>
            </a:extLst>
          </p:cNvPr>
          <p:cNvSpPr>
            <a:spLocks noGrp="1"/>
          </p:cNvSpPr>
          <p:nvPr>
            <p:ph type="title"/>
          </p:nvPr>
        </p:nvSpPr>
        <p:spPr>
          <a:xfrm>
            <a:off x="796972" y="789110"/>
            <a:ext cx="1828800" cy="1828800"/>
          </a:xfrm>
          <a:prstGeom prst="ellipse">
            <a:avLst/>
          </a:prstGeom>
          <a:noFill/>
          <a:ln>
            <a:solidFill>
              <a:srgbClr val="FFFFFF"/>
            </a:solidFill>
          </a:ln>
        </p:spPr>
        <p:txBody>
          <a:bodyPr vert="horz" lIns="182880" tIns="182880" rIns="182880" bIns="182880" rtlCol="0" anchor="ctr">
            <a:normAutofit/>
          </a:bodyPr>
          <a:lstStyle/>
          <a:p>
            <a:r>
              <a:rPr lang="en-US" sz="1000">
                <a:solidFill>
                  <a:srgbClr val="FFFFFF"/>
                </a:solidFill>
              </a:rPr>
              <a:t>How should employers prepare?</a:t>
            </a:r>
          </a:p>
        </p:txBody>
      </p:sp>
      <p:sp>
        <p:nvSpPr>
          <p:cNvPr id="6" name="TextBox 5">
            <a:extLst>
              <a:ext uri="{FF2B5EF4-FFF2-40B4-BE49-F238E27FC236}">
                <a16:creationId xmlns:a16="http://schemas.microsoft.com/office/drawing/2014/main" id="{CDE6C39E-1E84-504B-BDAD-F42F7EBA9129}"/>
              </a:ext>
            </a:extLst>
          </p:cNvPr>
          <p:cNvSpPr txBox="1"/>
          <p:nvPr/>
        </p:nvSpPr>
        <p:spPr>
          <a:xfrm>
            <a:off x="6244389" y="6184232"/>
            <a:ext cx="4836695" cy="261610"/>
          </a:xfrm>
          <a:prstGeom prst="rect">
            <a:avLst/>
          </a:prstGeom>
          <a:noFill/>
        </p:spPr>
        <p:txBody>
          <a:bodyPr wrap="square" rtlCol="0">
            <a:spAutoFit/>
          </a:bodyPr>
          <a:lstStyle/>
          <a:p>
            <a:r>
              <a:rPr lang="en-CA" sz="1100" dirty="0"/>
              <a:t>The Mercer National Survey of Employer-Sponsored Health Plans </a:t>
            </a:r>
            <a:endParaRPr lang="en-US" sz="1100" dirty="0"/>
          </a:p>
        </p:txBody>
      </p:sp>
    </p:spTree>
    <p:extLst>
      <p:ext uri="{BB962C8B-B14F-4D97-AF65-F5344CB8AC3E}">
        <p14:creationId xmlns:p14="http://schemas.microsoft.com/office/powerpoint/2010/main" val="3913280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9F26AF7-9AC1-49A4-8F89-2C63E1C0A0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9185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267790-D106-4347-AAD4-8911DEDB1EF1}"/>
              </a:ext>
            </a:extLst>
          </p:cNvPr>
          <p:cNvSpPr>
            <a:spLocks noGrp="1"/>
          </p:cNvSpPr>
          <p:nvPr>
            <p:ph type="title"/>
          </p:nvPr>
        </p:nvSpPr>
        <p:spPr>
          <a:xfrm>
            <a:off x="1600200" y="4269282"/>
            <a:ext cx="8991600" cy="1264762"/>
          </a:xfrm>
        </p:spPr>
        <p:txBody>
          <a:bodyPr vert="horz" lIns="274320" tIns="182880" rIns="274320" bIns="182880" rtlCol="0" anchor="ctr" anchorCtr="1">
            <a:normAutofit/>
          </a:bodyPr>
          <a:lstStyle/>
          <a:p>
            <a:r>
              <a:rPr lang="en-US" sz="3200"/>
              <a:t>The lancet</a:t>
            </a:r>
          </a:p>
        </p:txBody>
      </p:sp>
      <p:pic>
        <p:nvPicPr>
          <p:cNvPr id="7" name="Picture 6" descr="A picture containing bench, bed&#10;&#10;Description automatically generated">
            <a:extLst>
              <a:ext uri="{FF2B5EF4-FFF2-40B4-BE49-F238E27FC236}">
                <a16:creationId xmlns:a16="http://schemas.microsoft.com/office/drawing/2014/main" id="{5263530F-4A3A-114C-86FA-1B0DFF9E2D05}"/>
              </a:ext>
            </a:extLst>
          </p:cNvPr>
          <p:cNvPicPr>
            <a:picLocks noChangeAspect="1"/>
          </p:cNvPicPr>
          <p:nvPr/>
        </p:nvPicPr>
        <p:blipFill>
          <a:blip r:embed="rId2"/>
          <a:stretch>
            <a:fillRect/>
          </a:stretch>
        </p:blipFill>
        <p:spPr>
          <a:xfrm>
            <a:off x="1574792" y="89126"/>
            <a:ext cx="4278891" cy="4054249"/>
          </a:xfrm>
          <a:prstGeom prst="rect">
            <a:avLst/>
          </a:prstGeom>
        </p:spPr>
      </p:pic>
      <p:pic>
        <p:nvPicPr>
          <p:cNvPr id="5" name="Content Placeholder 4" descr="A close up of a newspaper&#10;&#10;Description automatically generated">
            <a:extLst>
              <a:ext uri="{FF2B5EF4-FFF2-40B4-BE49-F238E27FC236}">
                <a16:creationId xmlns:a16="http://schemas.microsoft.com/office/drawing/2014/main" id="{5B014E67-57F1-FD4A-86E3-005ED2916810}"/>
              </a:ext>
            </a:extLst>
          </p:cNvPr>
          <p:cNvPicPr>
            <a:picLocks noGrp="1" noChangeAspect="1"/>
          </p:cNvPicPr>
          <p:nvPr>
            <p:ph idx="1"/>
          </p:nvPr>
        </p:nvPicPr>
        <p:blipFill>
          <a:blip r:embed="rId3"/>
          <a:stretch>
            <a:fillRect/>
          </a:stretch>
        </p:blipFill>
        <p:spPr>
          <a:xfrm>
            <a:off x="6096000" y="257175"/>
            <a:ext cx="5666094" cy="3427985"/>
          </a:xfrm>
          <a:prstGeom prst="rect">
            <a:avLst/>
          </a:prstGeom>
        </p:spPr>
      </p:pic>
    </p:spTree>
    <p:extLst>
      <p:ext uri="{BB962C8B-B14F-4D97-AF65-F5344CB8AC3E}">
        <p14:creationId xmlns:p14="http://schemas.microsoft.com/office/powerpoint/2010/main" val="38915609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28C5B-9578-6643-84E4-4D4A112BEEBA}"/>
              </a:ext>
            </a:extLst>
          </p:cNvPr>
          <p:cNvSpPr>
            <a:spLocks noGrp="1"/>
          </p:cNvSpPr>
          <p:nvPr>
            <p:ph type="title"/>
          </p:nvPr>
        </p:nvSpPr>
        <p:spPr/>
        <p:txBody>
          <a:bodyPr/>
          <a:lstStyle/>
          <a:p>
            <a:r>
              <a:rPr lang="en-US" u="sng" dirty="0"/>
              <a:t>How</a:t>
            </a:r>
            <a:r>
              <a:rPr lang="en-US" dirty="0"/>
              <a:t> should employers prepare?</a:t>
            </a:r>
          </a:p>
        </p:txBody>
      </p:sp>
      <p:sp>
        <p:nvSpPr>
          <p:cNvPr id="3" name="Content Placeholder 2">
            <a:extLst>
              <a:ext uri="{FF2B5EF4-FFF2-40B4-BE49-F238E27FC236}">
                <a16:creationId xmlns:a16="http://schemas.microsoft.com/office/drawing/2014/main" id="{3E0DCFF1-95B9-6E41-9D93-17E0411200C8}"/>
              </a:ext>
            </a:extLst>
          </p:cNvPr>
          <p:cNvSpPr>
            <a:spLocks noGrp="1"/>
          </p:cNvSpPr>
          <p:nvPr>
            <p:ph idx="1"/>
          </p:nvPr>
        </p:nvSpPr>
        <p:spPr/>
        <p:txBody>
          <a:bodyPr/>
          <a:lstStyle/>
          <a:p>
            <a:pPr marL="0" indent="0">
              <a:buNone/>
            </a:pPr>
            <a:r>
              <a:rPr lang="en-CA" dirty="0"/>
              <a:t>DRIVE EMPLOYEE INTEREST IN TELEMEDICINE</a:t>
            </a:r>
          </a:p>
          <a:p>
            <a:r>
              <a:rPr lang="en-CA" dirty="0"/>
              <a:t>Save money – lower cost visit </a:t>
            </a:r>
          </a:p>
          <a:p>
            <a:r>
              <a:rPr lang="en-CA" dirty="0"/>
              <a:t>Save time – less time required </a:t>
            </a:r>
          </a:p>
          <a:p>
            <a:r>
              <a:rPr lang="en-CA" dirty="0"/>
              <a:t>Easy, convenient access to care </a:t>
            </a:r>
          </a:p>
        </p:txBody>
      </p:sp>
    </p:spTree>
    <p:extLst>
      <p:ext uri="{BB962C8B-B14F-4D97-AF65-F5344CB8AC3E}">
        <p14:creationId xmlns:p14="http://schemas.microsoft.com/office/powerpoint/2010/main" val="6181163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28C5B-9578-6643-84E4-4D4A112BEEBA}"/>
              </a:ext>
            </a:extLst>
          </p:cNvPr>
          <p:cNvSpPr>
            <a:spLocks noGrp="1"/>
          </p:cNvSpPr>
          <p:nvPr>
            <p:ph type="title"/>
          </p:nvPr>
        </p:nvSpPr>
        <p:spPr/>
        <p:txBody>
          <a:bodyPr/>
          <a:lstStyle/>
          <a:p>
            <a:r>
              <a:rPr lang="en-US" dirty="0"/>
              <a:t>How should employers prepare?</a:t>
            </a:r>
          </a:p>
        </p:txBody>
      </p:sp>
      <p:sp>
        <p:nvSpPr>
          <p:cNvPr id="3" name="Content Placeholder 2">
            <a:extLst>
              <a:ext uri="{FF2B5EF4-FFF2-40B4-BE49-F238E27FC236}">
                <a16:creationId xmlns:a16="http://schemas.microsoft.com/office/drawing/2014/main" id="{3E0DCFF1-95B9-6E41-9D93-17E0411200C8}"/>
              </a:ext>
            </a:extLst>
          </p:cNvPr>
          <p:cNvSpPr>
            <a:spLocks noGrp="1"/>
          </p:cNvSpPr>
          <p:nvPr>
            <p:ph idx="1"/>
          </p:nvPr>
        </p:nvSpPr>
        <p:spPr/>
        <p:txBody>
          <a:bodyPr/>
          <a:lstStyle/>
          <a:p>
            <a:pPr marL="0" indent="0">
              <a:buNone/>
            </a:pPr>
            <a:r>
              <a:rPr lang="en-CA" dirty="0"/>
              <a:t>Offering Telemedicine as an Employee Benefit</a:t>
            </a:r>
          </a:p>
          <a:p>
            <a:r>
              <a:rPr lang="en-CA" dirty="0"/>
              <a:t>Apps/Web Only</a:t>
            </a:r>
          </a:p>
          <a:p>
            <a:r>
              <a:rPr lang="en-CA" dirty="0"/>
              <a:t>Access to Telemedicine Clinic</a:t>
            </a:r>
          </a:p>
          <a:p>
            <a:r>
              <a:rPr lang="en-CA" dirty="0"/>
              <a:t>Replace Onsite Clinic with Telemedicine</a:t>
            </a:r>
          </a:p>
        </p:txBody>
      </p:sp>
      <p:pic>
        <p:nvPicPr>
          <p:cNvPr id="5" name="Picture 4" descr="A picture containing photo, electronics, person, indoor&#10;&#10;Description automatically generated">
            <a:extLst>
              <a:ext uri="{FF2B5EF4-FFF2-40B4-BE49-F238E27FC236}">
                <a16:creationId xmlns:a16="http://schemas.microsoft.com/office/drawing/2014/main" id="{792C2CC7-6710-BC49-BDCB-8B34555D5364}"/>
              </a:ext>
            </a:extLst>
          </p:cNvPr>
          <p:cNvPicPr>
            <a:picLocks noChangeAspect="1"/>
          </p:cNvPicPr>
          <p:nvPr/>
        </p:nvPicPr>
        <p:blipFill>
          <a:blip r:embed="rId3"/>
          <a:stretch>
            <a:fillRect/>
          </a:stretch>
        </p:blipFill>
        <p:spPr>
          <a:xfrm>
            <a:off x="6243637" y="1406457"/>
            <a:ext cx="3416300" cy="5451543"/>
          </a:xfrm>
          <a:prstGeom prst="rect">
            <a:avLst/>
          </a:prstGeom>
        </p:spPr>
      </p:pic>
    </p:spTree>
    <p:extLst>
      <p:ext uri="{BB962C8B-B14F-4D97-AF65-F5344CB8AC3E}">
        <p14:creationId xmlns:p14="http://schemas.microsoft.com/office/powerpoint/2010/main" val="37352299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AB902-6BE9-0C4C-A718-32FB14CEAD23}"/>
              </a:ext>
            </a:extLst>
          </p:cNvPr>
          <p:cNvSpPr>
            <a:spLocks noGrp="1"/>
          </p:cNvSpPr>
          <p:nvPr>
            <p:ph type="title"/>
          </p:nvPr>
        </p:nvSpPr>
        <p:spPr/>
        <p:txBody>
          <a:bodyPr/>
          <a:lstStyle/>
          <a:p>
            <a:r>
              <a:rPr lang="en-US" dirty="0"/>
              <a:t>How should employers prepare?</a:t>
            </a:r>
          </a:p>
        </p:txBody>
      </p:sp>
      <p:sp>
        <p:nvSpPr>
          <p:cNvPr id="3" name="Content Placeholder 2">
            <a:extLst>
              <a:ext uri="{FF2B5EF4-FFF2-40B4-BE49-F238E27FC236}">
                <a16:creationId xmlns:a16="http://schemas.microsoft.com/office/drawing/2014/main" id="{E9016502-8371-1040-A161-035F96CB2103}"/>
              </a:ext>
            </a:extLst>
          </p:cNvPr>
          <p:cNvSpPr>
            <a:spLocks noGrp="1"/>
          </p:cNvSpPr>
          <p:nvPr>
            <p:ph idx="1"/>
          </p:nvPr>
        </p:nvSpPr>
        <p:spPr/>
        <p:txBody>
          <a:bodyPr/>
          <a:lstStyle/>
          <a:p>
            <a:r>
              <a:rPr lang="en-CA" dirty="0"/>
              <a:t>Make it available to everyone</a:t>
            </a:r>
          </a:p>
          <a:p>
            <a:r>
              <a:rPr lang="en-CA" dirty="0"/>
              <a:t>Leverage executive champions</a:t>
            </a:r>
          </a:p>
          <a:p>
            <a:r>
              <a:rPr lang="en-CA" dirty="0"/>
              <a:t>Educate employees about the benefit</a:t>
            </a:r>
          </a:p>
          <a:p>
            <a:r>
              <a:rPr lang="en-CA" dirty="0"/>
              <a:t>Offer incentives for enrollment</a:t>
            </a:r>
          </a:p>
          <a:p>
            <a:r>
              <a:rPr lang="en-CA" dirty="0"/>
              <a:t>Provide a secure, private space</a:t>
            </a:r>
          </a:p>
          <a:p>
            <a:r>
              <a:rPr lang="en-CA" dirty="0"/>
              <a:t>Measure, manage, and share the results</a:t>
            </a:r>
            <a:endParaRPr lang="en-US" dirty="0"/>
          </a:p>
        </p:txBody>
      </p:sp>
    </p:spTree>
    <p:extLst>
      <p:ext uri="{BB962C8B-B14F-4D97-AF65-F5344CB8AC3E}">
        <p14:creationId xmlns:p14="http://schemas.microsoft.com/office/powerpoint/2010/main" val="12626127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66B114-F7D1-1148-B9C8-C51DE59043B2}"/>
              </a:ext>
            </a:extLst>
          </p:cNvPr>
          <p:cNvSpPr>
            <a:spLocks noGrp="1"/>
          </p:cNvSpPr>
          <p:nvPr>
            <p:ph type="title"/>
          </p:nvPr>
        </p:nvSpPr>
        <p:spPr>
          <a:xfrm>
            <a:off x="643467" y="2681103"/>
            <a:ext cx="3363974" cy="1495794"/>
          </a:xfrm>
          <a:noFill/>
          <a:ln>
            <a:solidFill>
              <a:schemeClr val="bg1"/>
            </a:solidFill>
          </a:ln>
        </p:spPr>
        <p:txBody>
          <a:bodyPr wrap="square">
            <a:normAutofit fontScale="90000"/>
          </a:bodyPr>
          <a:lstStyle/>
          <a:p>
            <a:r>
              <a:rPr lang="en-US" dirty="0">
                <a:solidFill>
                  <a:schemeClr val="bg1"/>
                </a:solidFill>
              </a:rPr>
              <a:t>TELEMEDICINE REGULATED TOOLS</a:t>
            </a:r>
          </a:p>
        </p:txBody>
      </p:sp>
      <p:graphicFrame>
        <p:nvGraphicFramePr>
          <p:cNvPr id="5" name="Content Placeholder 2">
            <a:extLst>
              <a:ext uri="{FF2B5EF4-FFF2-40B4-BE49-F238E27FC236}">
                <a16:creationId xmlns:a16="http://schemas.microsoft.com/office/drawing/2014/main" id="{627FF585-8AF3-4C7E-9262-EEBE3CB4383E}"/>
              </a:ext>
            </a:extLst>
          </p:cNvPr>
          <p:cNvGraphicFramePr>
            <a:graphicFrameLocks noGrp="1"/>
          </p:cNvGraphicFramePr>
          <p:nvPr>
            <p:ph idx="1"/>
            <p:extLst>
              <p:ext uri="{D42A27DB-BD31-4B8C-83A1-F6EECF244321}">
                <p14:modId xmlns:p14="http://schemas.microsoft.com/office/powerpoint/2010/main" val="2575530060"/>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65199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DE313-AD48-C848-9A37-D77567981AEB}"/>
              </a:ext>
            </a:extLst>
          </p:cNvPr>
          <p:cNvSpPr>
            <a:spLocks noGrp="1"/>
          </p:cNvSpPr>
          <p:nvPr>
            <p:ph type="title"/>
          </p:nvPr>
        </p:nvSpPr>
        <p:spPr/>
        <p:txBody>
          <a:bodyPr/>
          <a:lstStyle/>
          <a:p>
            <a:r>
              <a:rPr lang="en-CA" dirty="0"/>
              <a:t>Dr. Yanick Beaulieu</a:t>
            </a:r>
            <a:endParaRPr lang="en-US" dirty="0"/>
          </a:p>
        </p:txBody>
      </p:sp>
      <p:sp>
        <p:nvSpPr>
          <p:cNvPr id="3" name="Content Placeholder 2">
            <a:extLst>
              <a:ext uri="{FF2B5EF4-FFF2-40B4-BE49-F238E27FC236}">
                <a16:creationId xmlns:a16="http://schemas.microsoft.com/office/drawing/2014/main" id="{B5F3ABE1-E4CF-3F47-BCEB-9AE0FEC1CB7A}"/>
              </a:ext>
            </a:extLst>
          </p:cNvPr>
          <p:cNvSpPr>
            <a:spLocks noGrp="1"/>
          </p:cNvSpPr>
          <p:nvPr>
            <p:ph idx="1"/>
          </p:nvPr>
        </p:nvSpPr>
        <p:spPr/>
        <p:txBody>
          <a:bodyPr/>
          <a:lstStyle/>
          <a:p>
            <a:r>
              <a:rPr lang="en-US" dirty="0"/>
              <a:t>Panel guest and contributor to the VCTF study</a:t>
            </a:r>
          </a:p>
          <a:p>
            <a:r>
              <a:rPr lang="en-US" dirty="0"/>
              <a:t>Video</a:t>
            </a:r>
          </a:p>
        </p:txBody>
      </p:sp>
    </p:spTree>
    <p:extLst>
      <p:ext uri="{BB962C8B-B14F-4D97-AF65-F5344CB8AC3E}">
        <p14:creationId xmlns:p14="http://schemas.microsoft.com/office/powerpoint/2010/main" val="27870349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9BA3B-5108-1E49-8E50-4A0F2D9E7D2D}"/>
              </a:ext>
            </a:extLst>
          </p:cNvPr>
          <p:cNvSpPr>
            <a:spLocks noGrp="1"/>
          </p:cNvSpPr>
          <p:nvPr>
            <p:ph type="title"/>
          </p:nvPr>
        </p:nvSpPr>
        <p:spPr/>
        <p:txBody>
          <a:bodyPr/>
          <a:lstStyle/>
          <a:p>
            <a:r>
              <a:rPr lang="en-US" dirty="0"/>
              <a:t>Telemedicine is here to stay</a:t>
            </a:r>
          </a:p>
        </p:txBody>
      </p:sp>
      <p:sp>
        <p:nvSpPr>
          <p:cNvPr id="3" name="Content Placeholder 2">
            <a:extLst>
              <a:ext uri="{FF2B5EF4-FFF2-40B4-BE49-F238E27FC236}">
                <a16:creationId xmlns:a16="http://schemas.microsoft.com/office/drawing/2014/main" id="{42495B70-1653-5C44-A10C-D5712E2FB924}"/>
              </a:ext>
            </a:extLst>
          </p:cNvPr>
          <p:cNvSpPr>
            <a:spLocks noGrp="1"/>
          </p:cNvSpPr>
          <p:nvPr>
            <p:ph idx="1"/>
          </p:nvPr>
        </p:nvSpPr>
        <p:spPr/>
        <p:txBody>
          <a:bodyPr/>
          <a:lstStyle/>
          <a:p>
            <a:r>
              <a:rPr lang="en-US" dirty="0"/>
              <a:t>Post COVID era can be used to solidify virtual care implementation tools</a:t>
            </a:r>
          </a:p>
          <a:p>
            <a:r>
              <a:rPr lang="en-US" dirty="0"/>
              <a:t>We need to be proactive rather that reactive</a:t>
            </a:r>
          </a:p>
          <a:p>
            <a:r>
              <a:rPr lang="en-US" dirty="0"/>
              <a:t>More tools, more companies ready to provide platforms</a:t>
            </a:r>
          </a:p>
          <a:p>
            <a:r>
              <a:rPr lang="en-US" dirty="0"/>
              <a:t>Patients have finally experienced telemedicine and are ready</a:t>
            </a:r>
          </a:p>
          <a:p>
            <a:endParaRPr lang="en-US" dirty="0"/>
          </a:p>
        </p:txBody>
      </p:sp>
    </p:spTree>
    <p:extLst>
      <p:ext uri="{BB962C8B-B14F-4D97-AF65-F5344CB8AC3E}">
        <p14:creationId xmlns:p14="http://schemas.microsoft.com/office/powerpoint/2010/main" val="24750353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7FF834-B204-4967-8D47-8BB36EAF0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780A22D-61EA-43E3-BD94-3E39CF902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E7B92D-9759-7441-968F-56D56435963F}"/>
              </a:ext>
            </a:extLst>
          </p:cNvPr>
          <p:cNvSpPr>
            <a:spLocks noGrp="1"/>
          </p:cNvSpPr>
          <p:nvPr>
            <p:ph type="title"/>
          </p:nvPr>
        </p:nvSpPr>
        <p:spPr>
          <a:xfrm>
            <a:off x="1600200" y="4269282"/>
            <a:ext cx="8991600" cy="1264762"/>
          </a:xfrm>
        </p:spPr>
        <p:txBody>
          <a:bodyPr vert="horz" lIns="274320" tIns="182880" rIns="274320" bIns="182880" rtlCol="0" anchor="ctr" anchorCtr="1">
            <a:normAutofit/>
          </a:bodyPr>
          <a:lstStyle/>
          <a:p>
            <a:r>
              <a:rPr lang="en-US" sz="3200"/>
              <a:t>Thank you</a:t>
            </a:r>
          </a:p>
        </p:txBody>
      </p:sp>
      <p:sp>
        <p:nvSpPr>
          <p:cNvPr id="3" name="Content Placeholder 2">
            <a:extLst>
              <a:ext uri="{FF2B5EF4-FFF2-40B4-BE49-F238E27FC236}">
                <a16:creationId xmlns:a16="http://schemas.microsoft.com/office/drawing/2014/main" id="{2F9B5AE4-3919-224B-8FB0-2A012C13ECCD}"/>
              </a:ext>
            </a:extLst>
          </p:cNvPr>
          <p:cNvSpPr>
            <a:spLocks noGrp="1"/>
          </p:cNvSpPr>
          <p:nvPr>
            <p:ph idx="1"/>
          </p:nvPr>
        </p:nvSpPr>
        <p:spPr>
          <a:xfrm>
            <a:off x="2695194" y="5688535"/>
            <a:ext cx="6801612" cy="536125"/>
          </a:xfrm>
        </p:spPr>
        <p:txBody>
          <a:bodyPr vert="horz" lIns="91440" tIns="45720" rIns="91440" bIns="45720" rtlCol="0">
            <a:normAutofit/>
          </a:bodyPr>
          <a:lstStyle/>
          <a:p>
            <a:pPr marL="0" indent="0" algn="ctr">
              <a:buNone/>
            </a:pPr>
            <a:r>
              <a:rPr lang="en-US" kern="1200">
                <a:solidFill>
                  <a:srgbClr val="FFFFFF"/>
                </a:solidFill>
                <a:latin typeface="+mn-lt"/>
                <a:ea typeface="+mn-ea"/>
                <a:cs typeface="+mn-cs"/>
              </a:rPr>
              <a:t>Questions</a:t>
            </a:r>
          </a:p>
        </p:txBody>
      </p:sp>
      <p:pic>
        <p:nvPicPr>
          <p:cNvPr id="7" name="Graphic 6" descr="Questions">
            <a:extLst>
              <a:ext uri="{FF2B5EF4-FFF2-40B4-BE49-F238E27FC236}">
                <a16:creationId xmlns:a16="http://schemas.microsoft.com/office/drawing/2014/main" id="{F8799597-2BA7-4E92-8959-A026FF38FBA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45346" y="640078"/>
            <a:ext cx="3301307" cy="3301307"/>
          </a:xfrm>
          <a:prstGeom prst="rect">
            <a:avLst/>
          </a:prstGeom>
        </p:spPr>
      </p:pic>
    </p:spTree>
    <p:extLst>
      <p:ext uri="{BB962C8B-B14F-4D97-AF65-F5344CB8AC3E}">
        <p14:creationId xmlns:p14="http://schemas.microsoft.com/office/powerpoint/2010/main" val="1957052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9F26AF7-9AC1-49A4-8F89-2C63E1C0A0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9185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BA66A0-A4C1-8849-BDE7-50C81959DB6E}"/>
              </a:ext>
            </a:extLst>
          </p:cNvPr>
          <p:cNvSpPr>
            <a:spLocks noGrp="1"/>
          </p:cNvSpPr>
          <p:nvPr>
            <p:ph type="title"/>
          </p:nvPr>
        </p:nvSpPr>
        <p:spPr>
          <a:xfrm>
            <a:off x="1600200" y="4269282"/>
            <a:ext cx="8991600" cy="1264762"/>
          </a:xfrm>
        </p:spPr>
        <p:txBody>
          <a:bodyPr vert="horz" lIns="274320" tIns="182880" rIns="274320" bIns="182880" rtlCol="0" anchor="ctr" anchorCtr="1">
            <a:normAutofit/>
          </a:bodyPr>
          <a:lstStyle/>
          <a:p>
            <a:r>
              <a:rPr lang="en-US" sz="3200"/>
              <a:t>The Lancet</a:t>
            </a:r>
          </a:p>
        </p:txBody>
      </p:sp>
      <p:pic>
        <p:nvPicPr>
          <p:cNvPr id="5" name="Content Placeholder 4" descr="A picture containing text, black, photo, bicycle&#10;&#10;Description automatically generated">
            <a:extLst>
              <a:ext uri="{FF2B5EF4-FFF2-40B4-BE49-F238E27FC236}">
                <a16:creationId xmlns:a16="http://schemas.microsoft.com/office/drawing/2014/main" id="{A6C6E1F2-4490-CF42-9575-448FE19FC1EC}"/>
              </a:ext>
            </a:extLst>
          </p:cNvPr>
          <p:cNvPicPr>
            <a:picLocks noGrp="1" noChangeAspect="1"/>
          </p:cNvPicPr>
          <p:nvPr>
            <p:ph idx="1"/>
          </p:nvPr>
        </p:nvPicPr>
        <p:blipFill>
          <a:blip r:embed="rId3"/>
          <a:stretch>
            <a:fillRect/>
          </a:stretch>
        </p:blipFill>
        <p:spPr>
          <a:xfrm>
            <a:off x="609291" y="555071"/>
            <a:ext cx="5115947" cy="3018407"/>
          </a:xfrm>
          <a:prstGeom prst="rect">
            <a:avLst/>
          </a:prstGeom>
        </p:spPr>
      </p:pic>
      <p:pic>
        <p:nvPicPr>
          <p:cNvPr id="7" name="Picture 6" descr="A close up of a newspaper&#10;&#10;Description automatically generated">
            <a:extLst>
              <a:ext uri="{FF2B5EF4-FFF2-40B4-BE49-F238E27FC236}">
                <a16:creationId xmlns:a16="http://schemas.microsoft.com/office/drawing/2014/main" id="{87429CDB-C4D0-BF40-B6C3-F9AF75DC964A}"/>
              </a:ext>
            </a:extLst>
          </p:cNvPr>
          <p:cNvPicPr>
            <a:picLocks noChangeAspect="1"/>
          </p:cNvPicPr>
          <p:nvPr/>
        </p:nvPicPr>
        <p:blipFill>
          <a:blip r:embed="rId4"/>
          <a:stretch>
            <a:fillRect/>
          </a:stretch>
        </p:blipFill>
        <p:spPr>
          <a:xfrm>
            <a:off x="5898836" y="985838"/>
            <a:ext cx="6054636" cy="2088849"/>
          </a:xfrm>
          <a:prstGeom prst="rect">
            <a:avLst/>
          </a:prstGeom>
        </p:spPr>
      </p:pic>
    </p:spTree>
    <p:extLst>
      <p:ext uri="{BB962C8B-B14F-4D97-AF65-F5344CB8AC3E}">
        <p14:creationId xmlns:p14="http://schemas.microsoft.com/office/powerpoint/2010/main" val="1630583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vintage photo of a person&#10;&#10;Description automatically generated">
            <a:extLst>
              <a:ext uri="{FF2B5EF4-FFF2-40B4-BE49-F238E27FC236}">
                <a16:creationId xmlns:a16="http://schemas.microsoft.com/office/drawing/2014/main" id="{95B5B1A8-1649-354E-B42F-ADE2E8C44FF0}"/>
              </a:ext>
            </a:extLst>
          </p:cNvPr>
          <p:cNvPicPr>
            <a:picLocks noChangeAspect="1"/>
          </p:cNvPicPr>
          <p:nvPr/>
        </p:nvPicPr>
        <p:blipFill rotWithShape="1">
          <a:blip r:embed="rId3"/>
          <a:srcRect l="10025" r="12452"/>
          <a:stretch/>
        </p:blipFill>
        <p:spPr>
          <a:xfrm>
            <a:off x="4650909" y="10"/>
            <a:ext cx="7541090" cy="6857989"/>
          </a:xfrm>
          <a:prstGeom prst="rect">
            <a:avLst/>
          </a:prstGeom>
        </p:spPr>
      </p:pic>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3A0B03-833C-1242-8850-63EF2738660B}"/>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en-US">
                <a:solidFill>
                  <a:schemeClr val="bg1"/>
                </a:solidFill>
              </a:rPr>
              <a:t>The history of telemedicine</a:t>
            </a:r>
          </a:p>
        </p:txBody>
      </p:sp>
      <p:sp>
        <p:nvSpPr>
          <p:cNvPr id="3" name="Content Placeholder 2">
            <a:extLst>
              <a:ext uri="{FF2B5EF4-FFF2-40B4-BE49-F238E27FC236}">
                <a16:creationId xmlns:a16="http://schemas.microsoft.com/office/drawing/2014/main" id="{8BF2F10A-2B12-104F-83DF-68C206EF8811}"/>
              </a:ext>
            </a:extLst>
          </p:cNvPr>
          <p:cNvSpPr>
            <a:spLocks noGrp="1"/>
          </p:cNvSpPr>
          <p:nvPr>
            <p:ph idx="1"/>
          </p:nvPr>
        </p:nvSpPr>
        <p:spPr>
          <a:xfrm>
            <a:off x="643468" y="2638044"/>
            <a:ext cx="3363974" cy="3415622"/>
          </a:xfrm>
        </p:spPr>
        <p:txBody>
          <a:bodyPr>
            <a:normAutofit/>
          </a:bodyPr>
          <a:lstStyle/>
          <a:p>
            <a:pPr>
              <a:lnSpc>
                <a:spcPct val="90000"/>
              </a:lnSpc>
            </a:pPr>
            <a:r>
              <a:rPr lang="en-CA" sz="1500" dirty="0">
                <a:solidFill>
                  <a:schemeClr val="bg1"/>
                </a:solidFill>
              </a:rPr>
              <a:t>In 1925, a cover of </a:t>
            </a:r>
            <a:r>
              <a:rPr lang="en-CA" sz="1500" i="1" dirty="0">
                <a:solidFill>
                  <a:schemeClr val="bg1"/>
                </a:solidFill>
              </a:rPr>
              <a:t>Science and Invention</a:t>
            </a:r>
            <a:r>
              <a:rPr lang="en-CA" sz="1500" dirty="0">
                <a:solidFill>
                  <a:schemeClr val="bg1"/>
                </a:solidFill>
              </a:rPr>
              <a:t> magazine showed a doctor diagnosing a patient by radio, and within envisioned a device that would allow for the video examination of a patient over distance.</a:t>
            </a:r>
          </a:p>
          <a:p>
            <a:pPr>
              <a:lnSpc>
                <a:spcPct val="90000"/>
              </a:lnSpc>
            </a:pPr>
            <a:endParaRPr lang="en-CA" sz="1500" dirty="0">
              <a:solidFill>
                <a:schemeClr val="bg1"/>
              </a:solidFill>
            </a:endParaRPr>
          </a:p>
          <a:p>
            <a:pPr>
              <a:lnSpc>
                <a:spcPct val="90000"/>
              </a:lnSpc>
            </a:pPr>
            <a:r>
              <a:rPr lang="en-CA" sz="1500" dirty="0" err="1">
                <a:solidFill>
                  <a:schemeClr val="bg1"/>
                </a:solidFill>
              </a:rPr>
              <a:t>Gernsback’s</a:t>
            </a:r>
            <a:r>
              <a:rPr lang="en-CA" sz="1500" dirty="0">
                <a:solidFill>
                  <a:schemeClr val="bg1"/>
                </a:solidFill>
              </a:rPr>
              <a:t> device was called the “</a:t>
            </a:r>
            <a:r>
              <a:rPr lang="en-CA" sz="1500" dirty="0" err="1">
                <a:solidFill>
                  <a:schemeClr val="bg1"/>
                </a:solidFill>
              </a:rPr>
              <a:t>teledactyl</a:t>
            </a:r>
            <a:r>
              <a:rPr lang="en-CA" sz="1500" dirty="0">
                <a:solidFill>
                  <a:schemeClr val="bg1"/>
                </a:solidFill>
              </a:rPr>
              <a:t>” and would allow doctors to not only see their patients through a viewscreen, but also touch them from miles away with spindly robot arms.</a:t>
            </a:r>
            <a:endParaRPr lang="en-US" sz="1500" dirty="0">
              <a:solidFill>
                <a:schemeClr val="bg1"/>
              </a:solidFill>
            </a:endParaRPr>
          </a:p>
        </p:txBody>
      </p:sp>
    </p:spTree>
    <p:extLst>
      <p:ext uri="{BB962C8B-B14F-4D97-AF65-F5344CB8AC3E}">
        <p14:creationId xmlns:p14="http://schemas.microsoft.com/office/powerpoint/2010/main" val="2278215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Content Placeholder 4" descr="A vintage photo of some text&#10;&#10;Description automatically generated">
            <a:extLst>
              <a:ext uri="{FF2B5EF4-FFF2-40B4-BE49-F238E27FC236}">
                <a16:creationId xmlns:a16="http://schemas.microsoft.com/office/drawing/2014/main" id="{948DFD87-63FA-634B-A080-D4E808363549}"/>
              </a:ext>
            </a:extLst>
          </p:cNvPr>
          <p:cNvPicPr>
            <a:picLocks noGrp="1" noChangeAspect="1"/>
          </p:cNvPicPr>
          <p:nvPr>
            <p:ph idx="1"/>
          </p:nvPr>
        </p:nvPicPr>
        <p:blipFill rotWithShape="1">
          <a:blip r:embed="rId3"/>
          <a:srcRect l="8000" r="-1" b="-1"/>
          <a:stretch/>
        </p:blipFill>
        <p:spPr>
          <a:xfrm>
            <a:off x="20" y="10"/>
            <a:ext cx="12191980" cy="6857990"/>
          </a:xfrm>
          <a:prstGeom prst="rect">
            <a:avLst/>
          </a:prstGeom>
        </p:spPr>
      </p:pic>
      <p:sp>
        <p:nvSpPr>
          <p:cNvPr id="2" name="Title 1">
            <a:extLst>
              <a:ext uri="{FF2B5EF4-FFF2-40B4-BE49-F238E27FC236}">
                <a16:creationId xmlns:a16="http://schemas.microsoft.com/office/drawing/2014/main" id="{028D80AD-FB9C-524B-BB65-9B468B9C59C6}"/>
              </a:ext>
            </a:extLst>
          </p:cNvPr>
          <p:cNvSpPr>
            <a:spLocks noGrp="1"/>
          </p:cNvSpPr>
          <p:nvPr>
            <p:ph type="title"/>
          </p:nvPr>
        </p:nvSpPr>
        <p:spPr>
          <a:xfrm>
            <a:off x="2231136" y="2958103"/>
            <a:ext cx="7729728" cy="941796"/>
          </a:xfrm>
          <a:solidFill>
            <a:srgbClr val="FFFFFF">
              <a:alpha val="80000"/>
            </a:srgbClr>
          </a:solidFill>
        </p:spPr>
        <p:txBody>
          <a:bodyPr vert="horz" lIns="182880" tIns="182880" rIns="182880" bIns="182880" rtlCol="0" anchor="ctr">
            <a:normAutofit/>
          </a:bodyPr>
          <a:lstStyle/>
          <a:p>
            <a:r>
              <a:rPr lang="en-US" kern="1200" cap="all" spc="200" baseline="0" dirty="0">
                <a:solidFill>
                  <a:srgbClr val="262626"/>
                </a:solidFill>
                <a:latin typeface="+mj-lt"/>
                <a:ea typeface="+mj-ea"/>
                <a:cs typeface="+mj-cs"/>
              </a:rPr>
              <a:t>The history of telemedicine</a:t>
            </a:r>
          </a:p>
        </p:txBody>
      </p:sp>
    </p:spTree>
    <p:extLst>
      <p:ext uri="{BB962C8B-B14F-4D97-AF65-F5344CB8AC3E}">
        <p14:creationId xmlns:p14="http://schemas.microsoft.com/office/powerpoint/2010/main" val="2978297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4FDE2-C718-1E4F-83EC-042B5B2313CF}"/>
              </a:ext>
            </a:extLst>
          </p:cNvPr>
          <p:cNvSpPr>
            <a:spLocks noGrp="1"/>
          </p:cNvSpPr>
          <p:nvPr>
            <p:ph type="title"/>
          </p:nvPr>
        </p:nvSpPr>
        <p:spPr>
          <a:xfrm>
            <a:off x="804670" y="978776"/>
            <a:ext cx="3044953" cy="1174991"/>
          </a:xfrm>
        </p:spPr>
        <p:txBody>
          <a:bodyPr>
            <a:normAutofit/>
          </a:bodyPr>
          <a:lstStyle/>
          <a:p>
            <a:r>
              <a:rPr lang="en-CA" sz="2000"/>
              <a:t>Dr. Maxwell House</a:t>
            </a:r>
            <a:endParaRPr lang="en-US" sz="2000"/>
          </a:p>
        </p:txBody>
      </p:sp>
      <p:sp>
        <p:nvSpPr>
          <p:cNvPr id="3" name="Content Placeholder 2">
            <a:extLst>
              <a:ext uri="{FF2B5EF4-FFF2-40B4-BE49-F238E27FC236}">
                <a16:creationId xmlns:a16="http://schemas.microsoft.com/office/drawing/2014/main" id="{46EEDC38-97CD-9441-8B7F-8AEF6DE5612D}"/>
              </a:ext>
            </a:extLst>
          </p:cNvPr>
          <p:cNvSpPr>
            <a:spLocks noGrp="1"/>
          </p:cNvSpPr>
          <p:nvPr>
            <p:ph idx="1"/>
          </p:nvPr>
        </p:nvSpPr>
        <p:spPr>
          <a:xfrm>
            <a:off x="804670" y="2640692"/>
            <a:ext cx="3044952" cy="3255252"/>
          </a:xfrm>
        </p:spPr>
        <p:txBody>
          <a:bodyPr>
            <a:normAutofit/>
          </a:bodyPr>
          <a:lstStyle/>
          <a:p>
            <a:r>
              <a:rPr lang="en-CA" sz="1600"/>
              <a:t>In the 1970s, through the work of the late Dr. Maxwell House of the Memorial University of Newfoundland, Canada was at the forefront of virtual care development (House &amp; Roberts, 1977).</a:t>
            </a:r>
            <a:endParaRPr lang="en-US" sz="1600"/>
          </a:p>
        </p:txBody>
      </p:sp>
      <p:pic>
        <p:nvPicPr>
          <p:cNvPr id="5" name="Picture 4" descr="A person standing in front of a building&#10;&#10;Description automatically generated">
            <a:extLst>
              <a:ext uri="{FF2B5EF4-FFF2-40B4-BE49-F238E27FC236}">
                <a16:creationId xmlns:a16="http://schemas.microsoft.com/office/drawing/2014/main" id="{D35E1BFB-D785-3B45-B4D1-9B0F504B02EC}"/>
              </a:ext>
            </a:extLst>
          </p:cNvPr>
          <p:cNvPicPr>
            <a:picLocks noChangeAspect="1"/>
          </p:cNvPicPr>
          <p:nvPr/>
        </p:nvPicPr>
        <p:blipFill rotWithShape="1">
          <a:blip r:embed="rId3"/>
          <a:srcRect l="20118" r="3494"/>
          <a:stretch/>
        </p:blipFill>
        <p:spPr>
          <a:xfrm>
            <a:off x="4654296" y="10"/>
            <a:ext cx="7537704" cy="6857990"/>
          </a:xfrm>
          <a:prstGeom prst="rect">
            <a:avLst/>
          </a:prstGeom>
        </p:spPr>
      </p:pic>
    </p:spTree>
    <p:extLst>
      <p:ext uri="{BB962C8B-B14F-4D97-AF65-F5344CB8AC3E}">
        <p14:creationId xmlns:p14="http://schemas.microsoft.com/office/powerpoint/2010/main" val="3969741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AFB0C-A0B9-0649-A4CD-3F1F2F0E7A0E}"/>
              </a:ext>
            </a:extLst>
          </p:cNvPr>
          <p:cNvSpPr>
            <a:spLocks noGrp="1"/>
          </p:cNvSpPr>
          <p:nvPr>
            <p:ph type="title"/>
          </p:nvPr>
        </p:nvSpPr>
        <p:spPr/>
        <p:txBody>
          <a:bodyPr/>
          <a:lstStyle/>
          <a:p>
            <a:r>
              <a:rPr lang="en-CA" dirty="0"/>
              <a:t>Dr. Maxwell House</a:t>
            </a:r>
            <a:endParaRPr lang="en-US" dirty="0"/>
          </a:p>
        </p:txBody>
      </p:sp>
      <p:sp>
        <p:nvSpPr>
          <p:cNvPr id="3" name="Content Placeholder 2">
            <a:extLst>
              <a:ext uri="{FF2B5EF4-FFF2-40B4-BE49-F238E27FC236}">
                <a16:creationId xmlns:a16="http://schemas.microsoft.com/office/drawing/2014/main" id="{3A560BC2-7563-BA47-B493-CDFFF11DE5A6}"/>
              </a:ext>
            </a:extLst>
          </p:cNvPr>
          <p:cNvSpPr>
            <a:spLocks noGrp="1"/>
          </p:cNvSpPr>
          <p:nvPr>
            <p:ph idx="1"/>
          </p:nvPr>
        </p:nvSpPr>
        <p:spPr/>
        <p:txBody>
          <a:bodyPr>
            <a:normAutofit/>
          </a:bodyPr>
          <a:lstStyle/>
          <a:p>
            <a:r>
              <a:rPr lang="en-CA" dirty="0"/>
              <a:t>At first it ran through analog telephone lines, then video hookups. </a:t>
            </a:r>
          </a:p>
          <a:p>
            <a:r>
              <a:rPr lang="en-CA" dirty="0"/>
              <a:t>Canada's Hermes satellite, launched in 1976, included a module from the Memorial medical school</a:t>
            </a:r>
          </a:p>
          <a:p>
            <a:r>
              <a:rPr lang="en-CA" dirty="0"/>
              <a:t>The province-wide system links 65 locations, including offshore drill ships and provided more than 1,000 consultations a month. </a:t>
            </a:r>
          </a:p>
        </p:txBody>
      </p:sp>
    </p:spTree>
    <p:extLst>
      <p:ext uri="{BB962C8B-B14F-4D97-AF65-F5344CB8AC3E}">
        <p14:creationId xmlns:p14="http://schemas.microsoft.com/office/powerpoint/2010/main" val="2299052485"/>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2541</Words>
  <Application>Microsoft Macintosh PowerPoint</Application>
  <PresentationFormat>Widescreen</PresentationFormat>
  <Paragraphs>233</Paragraphs>
  <Slides>46</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Arial</vt:lpstr>
      <vt:lpstr>Calibri</vt:lpstr>
      <vt:lpstr>Gill Sans MT</vt:lpstr>
      <vt:lpstr>Parcel</vt:lpstr>
      <vt:lpstr>Telemedicine is here to stay</vt:lpstr>
      <vt:lpstr>Table of Contents</vt:lpstr>
      <vt:lpstr>The history of telemedicine</vt:lpstr>
      <vt:lpstr>The lancet</vt:lpstr>
      <vt:lpstr>The Lancet</vt:lpstr>
      <vt:lpstr>The history of telemedicine</vt:lpstr>
      <vt:lpstr>The history of telemedicine</vt:lpstr>
      <vt:lpstr>Dr. Maxwell House</vt:lpstr>
      <vt:lpstr>Dr. Maxwell House</vt:lpstr>
      <vt:lpstr>Dr. Maxwell House</vt:lpstr>
      <vt:lpstr>The history of telemedicine</vt:lpstr>
      <vt:lpstr>U.S.A. Virtual care</vt:lpstr>
      <vt:lpstr>Canada Virtual care</vt:lpstr>
      <vt:lpstr>Canada Numbers</vt:lpstr>
      <vt:lpstr>Canada Numbers</vt:lpstr>
      <vt:lpstr>Canada Numbers</vt:lpstr>
      <vt:lpstr>Trends amid COVID-19 and what changes can we expect</vt:lpstr>
      <vt:lpstr>Trends amid COVID-19 and what changes can we expect</vt:lpstr>
      <vt:lpstr>Artificial intelligence in medicine</vt:lpstr>
      <vt:lpstr>A.I. in PSYCHIATRY</vt:lpstr>
      <vt:lpstr>A.I. in internal medicine</vt:lpstr>
      <vt:lpstr>A.I. in Physiology</vt:lpstr>
      <vt:lpstr>A.I. in WOUND CARE</vt:lpstr>
      <vt:lpstr>Government involvement</vt:lpstr>
      <vt:lpstr>Bring Canada up to speed</vt:lpstr>
      <vt:lpstr>VCTF involvement</vt:lpstr>
      <vt:lpstr>Government REQUIREMENTS</vt:lpstr>
      <vt:lpstr>Government REQUIREMENTS</vt:lpstr>
      <vt:lpstr>Government REQUIREMENTS</vt:lpstr>
      <vt:lpstr>Private industry collaboration</vt:lpstr>
      <vt:lpstr>Private industry collaboration</vt:lpstr>
      <vt:lpstr>Private industry collaboration</vt:lpstr>
      <vt:lpstr>WHY &amp; how should employers prepare?</vt:lpstr>
      <vt:lpstr>WHY should employers prepare?</vt:lpstr>
      <vt:lpstr>WHY should employers prepare?</vt:lpstr>
      <vt:lpstr>CDC &amp; J. Occup Environ Med</vt:lpstr>
      <vt:lpstr>Benefits of Telemedicine for Employers</vt:lpstr>
      <vt:lpstr>Benefits of Telemedicine for Employees</vt:lpstr>
      <vt:lpstr>How should employers prepare?</vt:lpstr>
      <vt:lpstr>How should employers prepare?</vt:lpstr>
      <vt:lpstr>How should employers prepare?</vt:lpstr>
      <vt:lpstr>How should employers prepare?</vt:lpstr>
      <vt:lpstr>TELEMEDICINE REGULATED TOOLS</vt:lpstr>
      <vt:lpstr>Dr. Yanick Beaulieu</vt:lpstr>
      <vt:lpstr>Telemedicine is here to stay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Telemedicine is here to stay</dc:title>
  <dc:creator>Shail Mirgank</dc:creator>
  <cp:lastModifiedBy>Shail Mirgank</cp:lastModifiedBy>
  <cp:revision>4</cp:revision>
  <dcterms:created xsi:type="dcterms:W3CDTF">2020-06-11T16:48:28Z</dcterms:created>
  <dcterms:modified xsi:type="dcterms:W3CDTF">2020-06-11T16:57:22Z</dcterms:modified>
</cp:coreProperties>
</file>